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157"/>
  </p:notesMasterIdLst>
  <p:handoutMasterIdLst>
    <p:handoutMasterId r:id="rId158"/>
  </p:handoutMasterIdLst>
  <p:sldIdLst>
    <p:sldId id="267" r:id="rId5"/>
    <p:sldId id="314" r:id="rId6"/>
    <p:sldId id="389" r:id="rId7"/>
    <p:sldId id="391" r:id="rId8"/>
    <p:sldId id="390" r:id="rId9"/>
    <p:sldId id="435" r:id="rId10"/>
    <p:sldId id="392" r:id="rId11"/>
    <p:sldId id="393" r:id="rId12"/>
    <p:sldId id="443" r:id="rId13"/>
    <p:sldId id="394" r:id="rId14"/>
    <p:sldId id="396" r:id="rId15"/>
    <p:sldId id="395" r:id="rId16"/>
    <p:sldId id="397" r:id="rId17"/>
    <p:sldId id="398" r:id="rId18"/>
    <p:sldId id="399" r:id="rId19"/>
    <p:sldId id="400" r:id="rId20"/>
    <p:sldId id="438" r:id="rId21"/>
    <p:sldId id="439" r:id="rId22"/>
    <p:sldId id="401" r:id="rId23"/>
    <p:sldId id="402" r:id="rId24"/>
    <p:sldId id="404" r:id="rId25"/>
    <p:sldId id="405" r:id="rId26"/>
    <p:sldId id="406" r:id="rId27"/>
    <p:sldId id="407" r:id="rId28"/>
    <p:sldId id="408" r:id="rId29"/>
    <p:sldId id="409" r:id="rId30"/>
    <p:sldId id="410" r:id="rId31"/>
    <p:sldId id="411" r:id="rId32"/>
    <p:sldId id="412" r:id="rId33"/>
    <p:sldId id="413" r:id="rId34"/>
    <p:sldId id="437" r:id="rId35"/>
    <p:sldId id="436" r:id="rId36"/>
    <p:sldId id="414" r:id="rId37"/>
    <p:sldId id="415" r:id="rId38"/>
    <p:sldId id="444" r:id="rId39"/>
    <p:sldId id="416" r:id="rId40"/>
    <p:sldId id="417" r:id="rId41"/>
    <p:sldId id="418" r:id="rId42"/>
    <p:sldId id="419" r:id="rId43"/>
    <p:sldId id="420" r:id="rId44"/>
    <p:sldId id="421" r:id="rId45"/>
    <p:sldId id="422" r:id="rId46"/>
    <p:sldId id="440" r:id="rId47"/>
    <p:sldId id="441" r:id="rId48"/>
    <p:sldId id="423" r:id="rId49"/>
    <p:sldId id="424" r:id="rId50"/>
    <p:sldId id="426" r:id="rId51"/>
    <p:sldId id="442" r:id="rId52"/>
    <p:sldId id="428" r:id="rId53"/>
    <p:sldId id="429" r:id="rId54"/>
    <p:sldId id="431" r:id="rId55"/>
    <p:sldId id="432" r:id="rId56"/>
    <p:sldId id="433" r:id="rId57"/>
    <p:sldId id="434" r:id="rId58"/>
    <p:sldId id="445" r:id="rId59"/>
    <p:sldId id="446" r:id="rId60"/>
    <p:sldId id="266" r:id="rId61"/>
    <p:sldId id="447" r:id="rId62"/>
    <p:sldId id="268" r:id="rId63"/>
    <p:sldId id="269" r:id="rId64"/>
    <p:sldId id="448" r:id="rId65"/>
    <p:sldId id="449" r:id="rId66"/>
    <p:sldId id="276" r:id="rId67"/>
    <p:sldId id="450" r:id="rId68"/>
    <p:sldId id="451" r:id="rId69"/>
    <p:sldId id="452" r:id="rId70"/>
    <p:sldId id="453" r:id="rId71"/>
    <p:sldId id="454" r:id="rId72"/>
    <p:sldId id="455" r:id="rId73"/>
    <p:sldId id="456" r:id="rId74"/>
    <p:sldId id="469" r:id="rId75"/>
    <p:sldId id="457" r:id="rId76"/>
    <p:sldId id="458" r:id="rId77"/>
    <p:sldId id="459" r:id="rId78"/>
    <p:sldId id="460" r:id="rId79"/>
    <p:sldId id="470" r:id="rId80"/>
    <p:sldId id="461" r:id="rId81"/>
    <p:sldId id="471" r:id="rId82"/>
    <p:sldId id="462" r:id="rId83"/>
    <p:sldId id="472" r:id="rId84"/>
    <p:sldId id="473" r:id="rId85"/>
    <p:sldId id="474" r:id="rId86"/>
    <p:sldId id="463" r:id="rId87"/>
    <p:sldId id="464" r:id="rId88"/>
    <p:sldId id="465" r:id="rId89"/>
    <p:sldId id="466" r:id="rId90"/>
    <p:sldId id="467" r:id="rId91"/>
    <p:sldId id="475" r:id="rId92"/>
    <p:sldId id="476" r:id="rId93"/>
    <p:sldId id="477" r:id="rId94"/>
    <p:sldId id="478" r:id="rId95"/>
    <p:sldId id="480" r:id="rId96"/>
    <p:sldId id="481" r:id="rId97"/>
    <p:sldId id="483" r:id="rId98"/>
    <p:sldId id="485" r:id="rId99"/>
    <p:sldId id="486" r:id="rId100"/>
    <p:sldId id="487" r:id="rId101"/>
    <p:sldId id="488" r:id="rId102"/>
    <p:sldId id="489" r:id="rId103"/>
    <p:sldId id="490" r:id="rId104"/>
    <p:sldId id="499" r:id="rId105"/>
    <p:sldId id="494" r:id="rId106"/>
    <p:sldId id="495" r:id="rId107"/>
    <p:sldId id="496" r:id="rId108"/>
    <p:sldId id="497" r:id="rId109"/>
    <p:sldId id="498" r:id="rId110"/>
    <p:sldId id="500" r:id="rId111"/>
    <p:sldId id="316" r:id="rId112"/>
    <p:sldId id="504" r:id="rId113"/>
    <p:sldId id="505" r:id="rId114"/>
    <p:sldId id="317" r:id="rId115"/>
    <p:sldId id="501" r:id="rId116"/>
    <p:sldId id="502" r:id="rId117"/>
    <p:sldId id="326" r:id="rId118"/>
    <p:sldId id="327" r:id="rId119"/>
    <p:sldId id="328" r:id="rId120"/>
    <p:sldId id="506" r:id="rId121"/>
    <p:sldId id="318" r:id="rId122"/>
    <p:sldId id="329" r:id="rId123"/>
    <p:sldId id="330" r:id="rId124"/>
    <p:sldId id="355" r:id="rId125"/>
    <p:sldId id="331" r:id="rId126"/>
    <p:sldId id="332" r:id="rId127"/>
    <p:sldId id="507" r:id="rId128"/>
    <p:sldId id="319" r:id="rId129"/>
    <p:sldId id="334" r:id="rId130"/>
    <p:sldId id="335" r:id="rId131"/>
    <p:sldId id="356" r:id="rId132"/>
    <p:sldId id="336" r:id="rId133"/>
    <p:sldId id="337" r:id="rId134"/>
    <p:sldId id="503" r:id="rId135"/>
    <p:sldId id="508" r:id="rId136"/>
    <p:sldId id="320" r:id="rId137"/>
    <p:sldId id="338" r:id="rId138"/>
    <p:sldId id="357" r:id="rId139"/>
    <p:sldId id="339" r:id="rId140"/>
    <p:sldId id="340" r:id="rId141"/>
    <p:sldId id="341" r:id="rId142"/>
    <p:sldId id="509" r:id="rId143"/>
    <p:sldId id="321" r:id="rId144"/>
    <p:sldId id="342" r:id="rId145"/>
    <p:sldId id="343" r:id="rId146"/>
    <p:sldId id="344" r:id="rId147"/>
    <p:sldId id="345" r:id="rId148"/>
    <p:sldId id="510" r:id="rId149"/>
    <p:sldId id="323" r:id="rId150"/>
    <p:sldId id="324" r:id="rId151"/>
    <p:sldId id="350" r:id="rId152"/>
    <p:sldId id="351" r:id="rId153"/>
    <p:sldId id="352" r:id="rId154"/>
    <p:sldId id="353" r:id="rId155"/>
    <p:sldId id="388" r:id="rId15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778045-C059-43FC-ACF1-69610EE4BF7F}" v="10" dt="2018-06-16T05:36:52.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123" autoAdjust="0"/>
    <p:restoredTop sz="94599" autoAdjust="0"/>
  </p:normalViewPr>
  <p:slideViewPr>
    <p:cSldViewPr>
      <p:cViewPr varScale="1">
        <p:scale>
          <a:sx n="107" d="100"/>
          <a:sy n="107" d="100"/>
        </p:scale>
        <p:origin x="114" y="258"/>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gneshbhai Patel" userId="28cb32da-3970-4eb6-9efc-16fa4528419f" providerId="ADAL" clId="{73778045-C059-43FC-ACF1-69610EE4BF7F}"/>
    <pc:docChg chg="undo custSel modSld">
      <pc:chgData name="Jigneshbhai Patel" userId="28cb32da-3970-4eb6-9efc-16fa4528419f" providerId="ADAL" clId="{73778045-C059-43FC-ACF1-69610EE4BF7F}" dt="2018-06-16T05:36:52.870" v="9" actId="1076"/>
      <pc:docMkLst>
        <pc:docMk/>
      </pc:docMkLst>
      <pc:sldChg chg="modSp">
        <pc:chgData name="Jigneshbhai Patel" userId="28cb32da-3970-4eb6-9efc-16fa4528419f" providerId="ADAL" clId="{73778045-C059-43FC-ACF1-69610EE4BF7F}" dt="2018-06-08T22:07:08.645" v="6" actId="27636"/>
        <pc:sldMkLst>
          <pc:docMk/>
          <pc:sldMk cId="3248405572" sldId="296"/>
        </pc:sldMkLst>
        <pc:spChg chg="mod">
          <ac:chgData name="Jigneshbhai Patel" userId="28cb32da-3970-4eb6-9efc-16fa4528419f" providerId="ADAL" clId="{73778045-C059-43FC-ACF1-69610EE4BF7F}" dt="2018-06-08T22:07:08.645" v="6" actId="27636"/>
          <ac:spMkLst>
            <pc:docMk/>
            <pc:sldMk cId="3248405572" sldId="296"/>
            <ac:spMk id="5" creationId="{00000000-0000-0000-0000-000000000000}"/>
          </ac:spMkLst>
        </pc:spChg>
        <pc:spChg chg="mod">
          <ac:chgData name="Jigneshbhai Patel" userId="28cb32da-3970-4eb6-9efc-16fa4528419f" providerId="ADAL" clId="{73778045-C059-43FC-ACF1-69610EE4BF7F}" dt="2018-06-08T22:07:08.643" v="5" actId="27636"/>
          <ac:spMkLst>
            <pc:docMk/>
            <pc:sldMk cId="3248405572" sldId="296"/>
            <ac:spMk id="14" creationId="{00000000-0000-0000-0000-000000000000}"/>
          </ac:spMkLst>
        </pc:spChg>
      </pc:sldChg>
      <pc:sldChg chg="modSp">
        <pc:chgData name="Jigneshbhai Patel" userId="28cb32da-3970-4eb6-9efc-16fa4528419f" providerId="ADAL" clId="{73778045-C059-43FC-ACF1-69610EE4BF7F}" dt="2018-06-08T22:07:06.793" v="0" actId="27636"/>
        <pc:sldMkLst>
          <pc:docMk/>
          <pc:sldMk cId="4201890387" sldId="337"/>
        </pc:sldMkLst>
        <pc:spChg chg="mod">
          <ac:chgData name="Jigneshbhai Patel" userId="28cb32da-3970-4eb6-9efc-16fa4528419f" providerId="ADAL" clId="{73778045-C059-43FC-ACF1-69610EE4BF7F}" dt="2018-06-08T22:07:06.793" v="0" actId="27636"/>
          <ac:spMkLst>
            <pc:docMk/>
            <pc:sldMk cId="4201890387" sldId="337"/>
            <ac:spMk id="6" creationId="{00000000-0000-0000-0000-000000000000}"/>
          </ac:spMkLst>
        </pc:spChg>
      </pc:sldChg>
      <pc:sldChg chg="modSp">
        <pc:chgData name="Jigneshbhai Patel" userId="28cb32da-3970-4eb6-9efc-16fa4528419f" providerId="ADAL" clId="{73778045-C059-43FC-ACF1-69610EE4BF7F}" dt="2018-06-09T23:48:01.831" v="8" actId="14100"/>
        <pc:sldMkLst>
          <pc:docMk/>
          <pc:sldMk cId="3226307436" sldId="367"/>
        </pc:sldMkLst>
        <pc:spChg chg="mod">
          <ac:chgData name="Jigneshbhai Patel" userId="28cb32da-3970-4eb6-9efc-16fa4528419f" providerId="ADAL" clId="{73778045-C059-43FC-ACF1-69610EE4BF7F}" dt="2018-06-09T23:48:01.831" v="8" actId="14100"/>
          <ac:spMkLst>
            <pc:docMk/>
            <pc:sldMk cId="3226307436" sldId="367"/>
            <ac:spMk id="11" creationId="{00000000-0000-0000-0000-000000000000}"/>
          </ac:spMkLst>
        </pc:spChg>
      </pc:sldChg>
      <pc:sldChg chg="modSp">
        <pc:chgData name="Jigneshbhai Patel" userId="28cb32da-3970-4eb6-9efc-16fa4528419f" providerId="ADAL" clId="{73778045-C059-43FC-ACF1-69610EE4BF7F}" dt="2018-06-16T05:36:52.870" v="9" actId="1076"/>
        <pc:sldMkLst>
          <pc:docMk/>
          <pc:sldMk cId="2868106888" sldId="383"/>
        </pc:sldMkLst>
        <pc:picChg chg="mod">
          <ac:chgData name="Jigneshbhai Patel" userId="28cb32da-3970-4eb6-9efc-16fa4528419f" providerId="ADAL" clId="{73778045-C059-43FC-ACF1-69610EE4BF7F}" dt="2018-06-16T05:36:52.870" v="9" actId="1076"/>
          <ac:picMkLst>
            <pc:docMk/>
            <pc:sldMk cId="2868106888" sldId="383"/>
            <ac:picMk id="4"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9/26/2019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9/26/2019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9/26/2019</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9/26/2019</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9/26/2019</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9/26/2019</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9/26/2019</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9/26/2019</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9/26/2019</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9/26/2019</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9/26/2019</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9/26/2019</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9/26/2019</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9/26/2019</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9.mp4"/><Relationship Id="rId1" Type="http://schemas.microsoft.com/office/2007/relationships/media" Target="../media/media29.mp4"/><Relationship Id="rId4" Type="http://schemas.openxmlformats.org/officeDocument/2006/relationships/image" Target="../media/image88.png"/></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0.mp4"/><Relationship Id="rId1" Type="http://schemas.microsoft.com/office/2007/relationships/media" Target="../media/media30.mp4"/><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1.mp4"/><Relationship Id="rId1" Type="http://schemas.microsoft.com/office/2007/relationships/media" Target="../media/media31.mp4"/><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2.mp4"/><Relationship Id="rId1" Type="http://schemas.microsoft.com/office/2007/relationships/media" Target="../media/media32.mp4"/><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en.wikipedia.org/wiki/Model%E2%80%93view%E2%80%93viewmodel"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bool" TargetMode="External"/><Relationship Id="rId2" Type="http://schemas.openxmlformats.org/officeDocument/2006/relationships/hyperlink" Target="https://docs.microsoft.com/en-us/dotnet/csharp/language-reference/keywords/int" TargetMode="Externa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hyperlink" Target="https://docs.microsoft.com/en-us/dotnet/csharp/programming-guide/classes-and-structs/access-modifiers" TargetMode="External"/><Relationship Id="rId3" Type="http://schemas.openxmlformats.org/officeDocument/2006/relationships/hyperlink" Target="https://docs.microsoft.com/en-us/dotnet/csharp/language-reference/keywords/private" TargetMode="External"/><Relationship Id="rId7" Type="http://schemas.openxmlformats.org/officeDocument/2006/relationships/hyperlink" Target="https://docs.microsoft.com/en-us/dotnet/csharp/language-reference/keywords/private-protected" TargetMode="External"/><Relationship Id="rId2" Type="http://schemas.openxmlformats.org/officeDocument/2006/relationships/hyperlink" Target="https://docs.microsoft.com/en-us/dotnet/csharp/language-reference/keywords/public" TargetMode="External"/><Relationship Id="rId1" Type="http://schemas.openxmlformats.org/officeDocument/2006/relationships/slideLayout" Target="../slideLayouts/slideLayout7.xml"/><Relationship Id="rId6" Type="http://schemas.openxmlformats.org/officeDocument/2006/relationships/hyperlink" Target="https://docs.microsoft.com/en-us/dotnet/csharp/language-reference/keywords/protected-internal" TargetMode="External"/><Relationship Id="rId5" Type="http://schemas.openxmlformats.org/officeDocument/2006/relationships/hyperlink" Target="https://docs.microsoft.com/en-us/dotnet/csharp/language-reference/keywords/internal" TargetMode="External"/><Relationship Id="rId4" Type="http://schemas.openxmlformats.org/officeDocument/2006/relationships/hyperlink" Target="https://docs.microsoft.com/en-us/dotnet/csharp/language-reference/keywords/protected"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www.safaribooksonline.com/library/view/applying-uml-and/0130925691/0130925691_ch19lev1sec4.html" TargetMode="Externa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hyperlink" Target="https://www.stickyminds.com/article/state-transition-diagrams" TargetMode="External"/><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7.mp4"/><Relationship Id="rId1" Type="http://schemas.openxmlformats.org/officeDocument/2006/relationships/video" Target="NULL" TargetMode="Externa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8.mp4"/><Relationship Id="rId1" Type="http://schemas.microsoft.com/office/2007/relationships/media" Target="../media/media18.mp4"/><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9.mp4"/><Relationship Id="rId1" Type="http://schemas.microsoft.com/office/2007/relationships/media" Target="../media/media19.mp4"/><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0.mp4"/><Relationship Id="rId1" Type="http://schemas.microsoft.com/office/2007/relationships/media" Target="../media/media20.mp4"/><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1.mp4"/><Relationship Id="rId1" Type="http://schemas.microsoft.com/office/2007/relationships/media" Target="../media/media21.mp4"/><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2.mp4"/><Relationship Id="rId1" Type="http://schemas.microsoft.com/office/2007/relationships/media" Target="../media/media22.mp4"/><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4.mp4"/><Relationship Id="rId1" Type="http://schemas.microsoft.com/office/2007/relationships/media" Target="../media/media24.mp4"/><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5.mp4"/><Relationship Id="rId1" Type="http://schemas.microsoft.com/office/2007/relationships/media" Target="../media/media25.mp4"/><Relationship Id="rId4" Type="http://schemas.openxmlformats.org/officeDocument/2006/relationships/image" Target="../media/image80.png"/></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6.mp4"/><Relationship Id="rId1" Type="http://schemas.microsoft.com/office/2007/relationships/media" Target="../media/media26.mp4"/><Relationship Id="rId5" Type="http://schemas.openxmlformats.org/officeDocument/2006/relationships/image" Target="../media/image83.png"/><Relationship Id="rId4" Type="http://schemas.openxmlformats.org/officeDocument/2006/relationships/image" Target="../media/image82.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8.mp4"/><Relationship Id="rId1" Type="http://schemas.microsoft.com/office/2007/relationships/media" Target="../media/media28.mp4"/><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628801"/>
            <a:ext cx="9435241" cy="2028322"/>
          </a:xfrm>
        </p:spPr>
        <p:txBody>
          <a:bodyPr>
            <a:normAutofit fontScale="90000"/>
          </a:bodyPr>
          <a:lstStyle/>
          <a:p>
            <a:r>
              <a:rPr lang="en-US" dirty="0">
                <a:latin typeface="Adobe Fan Heiti Std B" panose="020B0700000000000000" pitchFamily="34" charset="-128"/>
                <a:ea typeface="Adobe Fan Heiti Std B" panose="020B0700000000000000" pitchFamily="34" charset="-128"/>
              </a:rPr>
              <a:t>BCPR283 </a:t>
            </a:r>
            <a:r>
              <a:rPr lang="en-NZ" b="1" dirty="0"/>
              <a:t>Best Programming Practice (C#.NET)</a:t>
            </a:r>
            <a:br>
              <a:rPr lang="en-NZ" b="1" dirty="0"/>
            </a:br>
            <a:endParaRPr lang="en-US" dirty="0">
              <a:latin typeface="Adobe Fan Heiti Std B" panose="020B0700000000000000" pitchFamily="34" charset="-128"/>
              <a:ea typeface="Adobe Fan Heiti Std B" panose="020B0700000000000000" pitchFamily="34" charset="-128"/>
            </a:endParaRPr>
          </a:p>
        </p:txBody>
      </p:sp>
      <p:sp>
        <p:nvSpPr>
          <p:cNvPr id="3" name="Subtitle 2"/>
          <p:cNvSpPr>
            <a:spLocks noGrp="1"/>
          </p:cNvSpPr>
          <p:nvPr>
            <p:ph type="subTitle" idx="1"/>
          </p:nvPr>
        </p:nvSpPr>
        <p:spPr>
          <a:xfrm>
            <a:off x="4383673" y="3657123"/>
            <a:ext cx="3421478" cy="991077"/>
          </a:xfrm>
        </p:spPr>
        <p:txBody>
          <a:bodyPr>
            <a:normAutofit/>
          </a:bodyPr>
          <a:lstStyle/>
          <a:p>
            <a:r>
              <a:rPr lang="en-US" sz="2400" dirty="0"/>
              <a:t>Sokoban</a:t>
            </a:r>
          </a:p>
          <a:p>
            <a:r>
              <a:rPr lang="en-US" sz="2400" dirty="0"/>
              <a:t>Final Presentation</a:t>
            </a:r>
          </a:p>
        </p:txBody>
      </p:sp>
      <p:sp>
        <p:nvSpPr>
          <p:cNvPr id="4" name="Subtitle 2"/>
          <p:cNvSpPr txBox="1">
            <a:spLocks/>
          </p:cNvSpPr>
          <p:nvPr/>
        </p:nvSpPr>
        <p:spPr>
          <a:xfrm>
            <a:off x="8326661" y="6237312"/>
            <a:ext cx="3867908" cy="432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0"/>
              </a:spcBef>
              <a:buClr>
                <a:schemeClr val="tx1"/>
              </a:buClr>
              <a:buFont typeface="Arial"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90000"/>
              </a:lnSpc>
              <a:spcBef>
                <a:spcPts val="800"/>
              </a:spcBef>
              <a:buClr>
                <a:schemeClr val="tx1"/>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800"/>
              </a:spcBef>
              <a:buClr>
                <a:schemeClr val="tx1"/>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800"/>
              </a:spcBef>
              <a:buClr>
                <a:schemeClr val="tx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800"/>
              </a:spcBef>
              <a:buClr>
                <a:schemeClr val="tx1"/>
              </a:buClr>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800"/>
              </a:spcBef>
              <a:buClr>
                <a:schemeClr val="tx1"/>
              </a:buClr>
              <a:buFont typeface="Arial" pitchFamily="34" charset="0"/>
              <a:buNone/>
              <a:defRPr sz="1600" kern="1200" baseline="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800"/>
              </a:spcBef>
              <a:buClr>
                <a:schemeClr val="tx1"/>
              </a:buClr>
              <a:buFont typeface="Arial" pitchFamily="34" charset="0"/>
              <a:buNone/>
              <a:defRPr sz="1600" kern="1200" baseline="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800"/>
              </a:spcBef>
              <a:buClr>
                <a:schemeClr val="tx1"/>
              </a:buClr>
              <a:buFont typeface="Arial" pitchFamily="34" charset="0"/>
              <a:buNone/>
              <a:defRPr sz="16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800"/>
              </a:spcBef>
              <a:buClr>
                <a:schemeClr val="tx1"/>
              </a:buClr>
              <a:buFont typeface="Arial" pitchFamily="34" charset="0"/>
              <a:buNone/>
              <a:defRPr sz="1600" kern="1200" baseline="0">
                <a:solidFill>
                  <a:schemeClr val="tx1">
                    <a:tint val="75000"/>
                  </a:schemeClr>
                </a:solidFill>
                <a:latin typeface="+mn-lt"/>
                <a:ea typeface="+mn-ea"/>
                <a:cs typeface="+mn-cs"/>
              </a:defRPr>
            </a:lvl9pPr>
          </a:lstStyle>
          <a:p>
            <a:pPr algn="l"/>
            <a:r>
              <a:rPr lang="en-US" dirty="0"/>
              <a:t>Made by:  Bikrant Kataria</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Manually lay-out of components </a:t>
            </a:r>
          </a:p>
        </p:txBody>
      </p:sp>
      <p:sp>
        <p:nvSpPr>
          <p:cNvPr id="3" name="TextBox 2">
            <a:extLst>
              <a:ext uri="{FF2B5EF4-FFF2-40B4-BE49-F238E27FC236}">
                <a16:creationId xmlns:a16="http://schemas.microsoft.com/office/drawing/2014/main" id="{2B7B54B1-A03E-4542-8EB6-8A6424E87ED3}"/>
              </a:ext>
            </a:extLst>
          </p:cNvPr>
          <p:cNvSpPr txBox="1"/>
          <p:nvPr/>
        </p:nvSpPr>
        <p:spPr>
          <a:xfrm>
            <a:off x="3666253" y="698823"/>
            <a:ext cx="4856318" cy="646331"/>
          </a:xfrm>
          <a:prstGeom prst="rect">
            <a:avLst/>
          </a:prstGeom>
          <a:noFill/>
        </p:spPr>
        <p:txBody>
          <a:bodyPr wrap="square" rtlCol="0">
            <a:spAutoFit/>
          </a:bodyPr>
          <a:lstStyle/>
          <a:p>
            <a:r>
              <a:rPr lang="en-NZ" b="1" dirty="0"/>
              <a:t>Feature 2: </a:t>
            </a:r>
            <a:r>
              <a:rPr lang="en-US" dirty="0"/>
              <a:t>Display the Pieces as distinct images</a:t>
            </a:r>
          </a:p>
          <a:p>
            <a:endParaRPr lang="en-NZ" dirty="0"/>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7" name="Screen Recording 6">
            <a:hlinkClick r:id="" action="ppaction://media"/>
            <a:extLst>
              <a:ext uri="{FF2B5EF4-FFF2-40B4-BE49-F238E27FC236}">
                <a16:creationId xmlns:a16="http://schemas.microsoft.com/office/drawing/2014/main" id="{75A8E473-5FB9-4EDC-8F32-1D7A3786962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66120" y="1492810"/>
            <a:ext cx="5677602" cy="4367386"/>
          </a:xfrm>
          <a:prstGeom prst="rect">
            <a:avLst/>
          </a:prstGeom>
        </p:spPr>
      </p:pic>
    </p:spTree>
    <p:extLst>
      <p:ext uri="{BB962C8B-B14F-4D97-AF65-F5344CB8AC3E}">
        <p14:creationId xmlns:p14="http://schemas.microsoft.com/office/powerpoint/2010/main" val="19643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5: </a:t>
            </a:r>
            <a:r>
              <a:rPr lang="en-NZ" sz="2400" dirty="0"/>
              <a:t>Actually works – is playable - updates!</a:t>
            </a:r>
          </a:p>
        </p:txBody>
      </p:sp>
      <p:pic>
        <p:nvPicPr>
          <p:cNvPr id="4" name="Picture 3">
            <a:extLst>
              <a:ext uri="{FF2B5EF4-FFF2-40B4-BE49-F238E27FC236}">
                <a16:creationId xmlns:a16="http://schemas.microsoft.com/office/drawing/2014/main" id="{D9D04FEF-7276-4001-A3E7-AE05BE7E4716}"/>
              </a:ext>
            </a:extLst>
          </p:cNvPr>
          <p:cNvPicPr>
            <a:picLocks noChangeAspect="1"/>
          </p:cNvPicPr>
          <p:nvPr/>
        </p:nvPicPr>
        <p:blipFill>
          <a:blip r:embed="rId2"/>
          <a:stretch>
            <a:fillRect/>
          </a:stretch>
        </p:blipFill>
        <p:spPr>
          <a:xfrm>
            <a:off x="388218" y="826663"/>
            <a:ext cx="2609850" cy="1504950"/>
          </a:xfrm>
          <a:prstGeom prst="rect">
            <a:avLst/>
          </a:prstGeom>
        </p:spPr>
      </p:pic>
      <p:sp>
        <p:nvSpPr>
          <p:cNvPr id="9" name="TextBox 8">
            <a:extLst>
              <a:ext uri="{FF2B5EF4-FFF2-40B4-BE49-F238E27FC236}">
                <a16:creationId xmlns:a16="http://schemas.microsoft.com/office/drawing/2014/main" id="{BD9554D7-0DD2-43CE-8099-84A19CE077E4}"/>
              </a:ext>
            </a:extLst>
          </p:cNvPr>
          <p:cNvSpPr txBox="1"/>
          <p:nvPr/>
        </p:nvSpPr>
        <p:spPr>
          <a:xfrm>
            <a:off x="2277988" y="1268760"/>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36 - 43</a:t>
            </a:r>
          </a:p>
        </p:txBody>
      </p:sp>
      <p:pic>
        <p:nvPicPr>
          <p:cNvPr id="5" name="Picture 4">
            <a:extLst>
              <a:ext uri="{FF2B5EF4-FFF2-40B4-BE49-F238E27FC236}">
                <a16:creationId xmlns:a16="http://schemas.microsoft.com/office/drawing/2014/main" id="{EC07BB95-B9B3-47EA-B527-121BC326BF74}"/>
              </a:ext>
            </a:extLst>
          </p:cNvPr>
          <p:cNvPicPr>
            <a:picLocks noChangeAspect="1"/>
          </p:cNvPicPr>
          <p:nvPr/>
        </p:nvPicPr>
        <p:blipFill>
          <a:blip r:embed="rId3"/>
          <a:stretch>
            <a:fillRect/>
          </a:stretch>
        </p:blipFill>
        <p:spPr>
          <a:xfrm>
            <a:off x="7885832" y="1805056"/>
            <a:ext cx="3914775" cy="1952625"/>
          </a:xfrm>
          <a:prstGeom prst="rect">
            <a:avLst/>
          </a:prstGeom>
        </p:spPr>
      </p:pic>
      <p:sp>
        <p:nvSpPr>
          <p:cNvPr id="11" name="TextBox 10">
            <a:extLst>
              <a:ext uri="{FF2B5EF4-FFF2-40B4-BE49-F238E27FC236}">
                <a16:creationId xmlns:a16="http://schemas.microsoft.com/office/drawing/2014/main" id="{9ACE88CC-B4D7-4E23-A489-AF698C50A69B}"/>
              </a:ext>
            </a:extLst>
          </p:cNvPr>
          <p:cNvSpPr txBox="1"/>
          <p:nvPr/>
        </p:nvSpPr>
        <p:spPr>
          <a:xfrm>
            <a:off x="2494012" y="3573015"/>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45 - 54</a:t>
            </a:r>
          </a:p>
        </p:txBody>
      </p:sp>
      <p:sp>
        <p:nvSpPr>
          <p:cNvPr id="6" name="TextBox 5">
            <a:extLst>
              <a:ext uri="{FF2B5EF4-FFF2-40B4-BE49-F238E27FC236}">
                <a16:creationId xmlns:a16="http://schemas.microsoft.com/office/drawing/2014/main" id="{0871BCBF-E96E-47AD-8B72-CFC8943ECBE5}"/>
              </a:ext>
            </a:extLst>
          </p:cNvPr>
          <p:cNvSpPr txBox="1"/>
          <p:nvPr/>
        </p:nvSpPr>
        <p:spPr>
          <a:xfrm>
            <a:off x="8830716" y="5949280"/>
            <a:ext cx="3195360" cy="369332"/>
          </a:xfrm>
          <a:prstGeom prst="rect">
            <a:avLst/>
          </a:prstGeom>
          <a:noFill/>
        </p:spPr>
        <p:txBody>
          <a:bodyPr wrap="square" rtlCol="0">
            <a:spAutoFit/>
          </a:bodyPr>
          <a:lstStyle/>
          <a:p>
            <a:r>
              <a:rPr lang="en-NZ" dirty="0"/>
              <a:t>More code in next slide …</a:t>
            </a:r>
            <a:endParaRPr lang="en-NZ" sz="1400" dirty="0"/>
          </a:p>
        </p:txBody>
      </p:sp>
      <p:sp>
        <p:nvSpPr>
          <p:cNvPr id="13" name="TextBox 12">
            <a:extLst>
              <a:ext uri="{FF2B5EF4-FFF2-40B4-BE49-F238E27FC236}">
                <a16:creationId xmlns:a16="http://schemas.microsoft.com/office/drawing/2014/main" id="{E18F6CBB-D6F4-4001-B601-A65BFD175D0A}"/>
              </a:ext>
            </a:extLst>
          </p:cNvPr>
          <p:cNvSpPr txBox="1"/>
          <p:nvPr/>
        </p:nvSpPr>
        <p:spPr>
          <a:xfrm>
            <a:off x="811999" y="5395282"/>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141 - 144</a:t>
            </a:r>
          </a:p>
        </p:txBody>
      </p:sp>
      <p:pic>
        <p:nvPicPr>
          <p:cNvPr id="14" name="Picture 13">
            <a:extLst>
              <a:ext uri="{FF2B5EF4-FFF2-40B4-BE49-F238E27FC236}">
                <a16:creationId xmlns:a16="http://schemas.microsoft.com/office/drawing/2014/main" id="{6FE87AB5-8B03-45CA-AD5C-B027C8E283F2}"/>
              </a:ext>
            </a:extLst>
          </p:cNvPr>
          <p:cNvPicPr>
            <a:picLocks noChangeAspect="1"/>
          </p:cNvPicPr>
          <p:nvPr/>
        </p:nvPicPr>
        <p:blipFill>
          <a:blip r:embed="rId4"/>
          <a:stretch>
            <a:fillRect/>
          </a:stretch>
        </p:blipFill>
        <p:spPr>
          <a:xfrm>
            <a:off x="1197868" y="4326499"/>
            <a:ext cx="5305425" cy="857250"/>
          </a:xfrm>
          <a:prstGeom prst="rect">
            <a:avLst/>
          </a:prstGeom>
        </p:spPr>
      </p:pic>
    </p:spTree>
    <p:extLst>
      <p:ext uri="{BB962C8B-B14F-4D97-AF65-F5344CB8AC3E}">
        <p14:creationId xmlns:p14="http://schemas.microsoft.com/office/powerpoint/2010/main" val="398647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0C7E12-4D99-4877-A969-EB15874AB643}"/>
              </a:ext>
            </a:extLst>
          </p:cNvPr>
          <p:cNvPicPr>
            <a:picLocks noChangeAspect="1"/>
          </p:cNvPicPr>
          <p:nvPr/>
        </p:nvPicPr>
        <p:blipFill>
          <a:blip r:embed="rId2"/>
          <a:stretch>
            <a:fillRect/>
          </a:stretch>
        </p:blipFill>
        <p:spPr>
          <a:xfrm>
            <a:off x="540833" y="362926"/>
            <a:ext cx="5403690" cy="6048672"/>
          </a:xfrm>
          <a:prstGeom prst="rect">
            <a:avLst/>
          </a:prstGeom>
        </p:spPr>
      </p:pic>
      <p:sp>
        <p:nvSpPr>
          <p:cNvPr id="12" name="TextBox 11">
            <a:extLst>
              <a:ext uri="{FF2B5EF4-FFF2-40B4-BE49-F238E27FC236}">
                <a16:creationId xmlns:a16="http://schemas.microsoft.com/office/drawing/2014/main" id="{485BE165-7E7E-4C7C-B64D-759D7428F1C0}"/>
              </a:ext>
            </a:extLst>
          </p:cNvPr>
          <p:cNvSpPr txBox="1"/>
          <p:nvPr/>
        </p:nvSpPr>
        <p:spPr>
          <a:xfrm>
            <a:off x="1917948" y="6122748"/>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68 - 108</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5: </a:t>
            </a:r>
            <a:r>
              <a:rPr lang="en-NZ" sz="2400" dirty="0"/>
              <a:t>Actually works – is playable - updates!</a:t>
            </a:r>
          </a:p>
        </p:txBody>
      </p:sp>
    </p:spTree>
    <p:extLst>
      <p:ext uri="{BB962C8B-B14F-4D97-AF65-F5344CB8AC3E}">
        <p14:creationId xmlns:p14="http://schemas.microsoft.com/office/powerpoint/2010/main" val="13424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2966287" y="698823"/>
            <a:ext cx="6256250" cy="369332"/>
          </a:xfrm>
          <a:prstGeom prst="rect">
            <a:avLst/>
          </a:prstGeom>
          <a:noFill/>
        </p:spPr>
        <p:txBody>
          <a:bodyPr wrap="square" rtlCol="0">
            <a:spAutoFit/>
          </a:bodyPr>
          <a:lstStyle/>
          <a:p>
            <a:r>
              <a:rPr lang="en-NZ" b="1" dirty="0"/>
              <a:t>Feature 6: </a:t>
            </a:r>
            <a:r>
              <a:rPr lang="en-US" dirty="0"/>
              <a:t>Display message when a level is complete</a:t>
            </a:r>
          </a:p>
        </p:txBody>
      </p:sp>
      <p:sp>
        <p:nvSpPr>
          <p:cNvPr id="4" name="TextBox 3">
            <a:extLst>
              <a:ext uri="{FF2B5EF4-FFF2-40B4-BE49-F238E27FC236}">
                <a16:creationId xmlns:a16="http://schemas.microsoft.com/office/drawing/2014/main" id="{4DF138BD-AF1C-47DB-9AAB-5A729C597DE4}"/>
              </a:ext>
            </a:extLst>
          </p:cNvPr>
          <p:cNvSpPr txBox="1"/>
          <p:nvPr/>
        </p:nvSpPr>
        <p:spPr>
          <a:xfrm>
            <a:off x="621804" y="2831102"/>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157634"/>
            <a:ext cx="5256584" cy="369332"/>
          </a:xfrm>
          <a:prstGeom prst="rect">
            <a:avLst/>
          </a:prstGeom>
          <a:noFill/>
        </p:spPr>
        <p:txBody>
          <a:bodyPr wrap="square" rtlCol="0">
            <a:spAutoFit/>
          </a:bodyPr>
          <a:lstStyle/>
          <a:p>
            <a:r>
              <a:rPr lang="en-NZ" dirty="0"/>
              <a:t>Code for this feature in provided in the next slide…</a:t>
            </a:r>
          </a:p>
        </p:txBody>
      </p:sp>
      <p:sp>
        <p:nvSpPr>
          <p:cNvPr id="7" name="Title 1">
            <a:extLst>
              <a:ext uri="{FF2B5EF4-FFF2-40B4-BE49-F238E27FC236}">
                <a16:creationId xmlns:a16="http://schemas.microsoft.com/office/drawing/2014/main" id="{2B592074-3D13-44CF-B1D5-C31F7A1DBD84}"/>
              </a:ext>
            </a:extLst>
          </p:cNvPr>
          <p:cNvSpPr txBox="1">
            <a:spLocks/>
          </p:cNvSpPr>
          <p:nvPr/>
        </p:nvSpPr>
        <p:spPr>
          <a:xfrm>
            <a:off x="2674032" y="188640"/>
            <a:ext cx="6840760"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Programmatically Created Components</a:t>
            </a:r>
          </a:p>
        </p:txBody>
      </p:sp>
      <p:pic>
        <p:nvPicPr>
          <p:cNvPr id="8" name="Screen Recording 7">
            <a:hlinkClick r:id="" action="ppaction://media"/>
            <a:extLst>
              <a:ext uri="{FF2B5EF4-FFF2-40B4-BE49-F238E27FC236}">
                <a16:creationId xmlns:a16="http://schemas.microsoft.com/office/drawing/2014/main" id="{043BEF66-6D78-4812-9CA9-038E0D532B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50196" y="1187052"/>
            <a:ext cx="4320478" cy="4851684"/>
          </a:xfrm>
          <a:prstGeom prst="rect">
            <a:avLst/>
          </a:prstGeom>
        </p:spPr>
      </p:pic>
    </p:spTree>
    <p:extLst>
      <p:ext uri="{BB962C8B-B14F-4D97-AF65-F5344CB8AC3E}">
        <p14:creationId xmlns:p14="http://schemas.microsoft.com/office/powerpoint/2010/main" val="337901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7056784"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6: </a:t>
            </a:r>
            <a:r>
              <a:rPr lang="en-US" sz="2400" dirty="0"/>
              <a:t>Display message when a level is complete</a:t>
            </a:r>
            <a:endParaRPr lang="en-NZ" sz="2400" dirty="0"/>
          </a:p>
        </p:txBody>
      </p:sp>
      <p:sp>
        <p:nvSpPr>
          <p:cNvPr id="7" name="TextBox 6">
            <a:extLst>
              <a:ext uri="{FF2B5EF4-FFF2-40B4-BE49-F238E27FC236}">
                <a16:creationId xmlns:a16="http://schemas.microsoft.com/office/drawing/2014/main" id="{4634E341-E10C-4B45-BA89-893973BF094C}"/>
              </a:ext>
            </a:extLst>
          </p:cNvPr>
          <p:cNvSpPr txBox="1"/>
          <p:nvPr/>
        </p:nvSpPr>
        <p:spPr>
          <a:xfrm>
            <a:off x="1845940" y="6037297"/>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92 - 114</a:t>
            </a:r>
          </a:p>
        </p:txBody>
      </p:sp>
      <p:pic>
        <p:nvPicPr>
          <p:cNvPr id="8" name="Picture 7">
            <a:extLst>
              <a:ext uri="{FF2B5EF4-FFF2-40B4-BE49-F238E27FC236}">
                <a16:creationId xmlns:a16="http://schemas.microsoft.com/office/drawing/2014/main" id="{97B32C2C-01CE-4AA9-8D08-3048231B8AC8}"/>
              </a:ext>
            </a:extLst>
          </p:cNvPr>
          <p:cNvPicPr>
            <a:picLocks noChangeAspect="1"/>
          </p:cNvPicPr>
          <p:nvPr/>
        </p:nvPicPr>
        <p:blipFill>
          <a:blip r:embed="rId2"/>
          <a:stretch>
            <a:fillRect/>
          </a:stretch>
        </p:blipFill>
        <p:spPr>
          <a:xfrm>
            <a:off x="3913837" y="1717151"/>
            <a:ext cx="7972425" cy="2628900"/>
          </a:xfrm>
          <a:prstGeom prst="rect">
            <a:avLst/>
          </a:prstGeom>
        </p:spPr>
      </p:pic>
      <p:sp>
        <p:nvSpPr>
          <p:cNvPr id="5" name="Arrow: Right 4">
            <a:extLst>
              <a:ext uri="{FF2B5EF4-FFF2-40B4-BE49-F238E27FC236}">
                <a16:creationId xmlns:a16="http://schemas.microsoft.com/office/drawing/2014/main" id="{E03684BE-C2D0-4EC5-83B4-D720DC7C7F98}"/>
              </a:ext>
            </a:extLst>
          </p:cNvPr>
          <p:cNvSpPr/>
          <p:nvPr/>
        </p:nvSpPr>
        <p:spPr>
          <a:xfrm>
            <a:off x="3022467" y="3452515"/>
            <a:ext cx="1368152" cy="270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Rectangle 5">
            <a:extLst>
              <a:ext uri="{FF2B5EF4-FFF2-40B4-BE49-F238E27FC236}">
                <a16:creationId xmlns:a16="http://schemas.microsoft.com/office/drawing/2014/main" id="{78B43E5B-FBBB-4585-BF96-49AC10A7002C}"/>
              </a:ext>
            </a:extLst>
          </p:cNvPr>
          <p:cNvSpPr/>
          <p:nvPr/>
        </p:nvSpPr>
        <p:spPr>
          <a:xfrm>
            <a:off x="261764" y="3481955"/>
            <a:ext cx="3168352"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the player is on Level one and has put all the boxes on the goal</a:t>
            </a:r>
            <a:endParaRPr lang="en-NZ" dirty="0"/>
          </a:p>
        </p:txBody>
      </p:sp>
      <p:sp>
        <p:nvSpPr>
          <p:cNvPr id="9" name="Arrow: Right 8">
            <a:extLst>
              <a:ext uri="{FF2B5EF4-FFF2-40B4-BE49-F238E27FC236}">
                <a16:creationId xmlns:a16="http://schemas.microsoft.com/office/drawing/2014/main" id="{64C85B08-F529-4976-BF40-4EFA0776B61E}"/>
              </a:ext>
            </a:extLst>
          </p:cNvPr>
          <p:cNvSpPr/>
          <p:nvPr/>
        </p:nvSpPr>
        <p:spPr>
          <a:xfrm>
            <a:off x="3060909" y="2528320"/>
            <a:ext cx="1368152" cy="301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a:extLst>
              <a:ext uri="{FF2B5EF4-FFF2-40B4-BE49-F238E27FC236}">
                <a16:creationId xmlns:a16="http://schemas.microsoft.com/office/drawing/2014/main" id="{9F0D6F4D-A4E3-4BDF-80CB-ECACB846F22D}"/>
              </a:ext>
            </a:extLst>
          </p:cNvPr>
          <p:cNvSpPr/>
          <p:nvPr/>
        </p:nvSpPr>
        <p:spPr>
          <a:xfrm>
            <a:off x="292010" y="1555437"/>
            <a:ext cx="3168352"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the player is on Level Two and has put all the boxes on the goal</a:t>
            </a:r>
            <a:endParaRPr lang="en-NZ" dirty="0"/>
          </a:p>
        </p:txBody>
      </p:sp>
    </p:spTree>
    <p:extLst>
      <p:ext uri="{BB962C8B-B14F-4D97-AF65-F5344CB8AC3E}">
        <p14:creationId xmlns:p14="http://schemas.microsoft.com/office/powerpoint/2010/main" val="22693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478687" y="655695"/>
            <a:ext cx="5104122" cy="369332"/>
          </a:xfrm>
          <a:prstGeom prst="rect">
            <a:avLst/>
          </a:prstGeom>
          <a:noFill/>
        </p:spPr>
        <p:txBody>
          <a:bodyPr wrap="square" rtlCol="0">
            <a:spAutoFit/>
          </a:bodyPr>
          <a:lstStyle/>
          <a:p>
            <a:r>
              <a:rPr lang="en-NZ" b="1" dirty="0"/>
              <a:t>Feature 7: </a:t>
            </a:r>
            <a:r>
              <a:rPr lang="en-NZ" dirty="0"/>
              <a:t>Sound when both level are complete</a:t>
            </a:r>
          </a:p>
        </p:txBody>
      </p:sp>
      <p:sp>
        <p:nvSpPr>
          <p:cNvPr id="4" name="TextBox 3">
            <a:extLst>
              <a:ext uri="{FF2B5EF4-FFF2-40B4-BE49-F238E27FC236}">
                <a16:creationId xmlns:a16="http://schemas.microsoft.com/office/drawing/2014/main" id="{4DF138BD-AF1C-47DB-9AAB-5A729C597DE4}"/>
              </a:ext>
            </a:extLst>
          </p:cNvPr>
          <p:cNvSpPr txBox="1"/>
          <p:nvPr/>
        </p:nvSpPr>
        <p:spPr>
          <a:xfrm>
            <a:off x="4410568" y="1011038"/>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85737" y="6165865"/>
            <a:ext cx="5256584" cy="369332"/>
          </a:xfrm>
          <a:prstGeom prst="rect">
            <a:avLst/>
          </a:prstGeom>
          <a:noFill/>
        </p:spPr>
        <p:txBody>
          <a:bodyPr wrap="square" rtlCol="0">
            <a:spAutoFit/>
          </a:bodyPr>
          <a:lstStyle/>
          <a:p>
            <a:r>
              <a:rPr lang="en-NZ" dirty="0"/>
              <a:t>Code for this feature in provided in the next slide…</a:t>
            </a:r>
          </a:p>
        </p:txBody>
      </p:sp>
      <p:sp>
        <p:nvSpPr>
          <p:cNvPr id="7" name="Title 1">
            <a:extLst>
              <a:ext uri="{FF2B5EF4-FFF2-40B4-BE49-F238E27FC236}">
                <a16:creationId xmlns:a16="http://schemas.microsoft.com/office/drawing/2014/main" id="{DEED9F29-CDDC-4C71-A50A-19D41406CAB9}"/>
              </a:ext>
            </a:extLst>
          </p:cNvPr>
          <p:cNvSpPr txBox="1">
            <a:spLocks/>
          </p:cNvSpPr>
          <p:nvPr/>
        </p:nvSpPr>
        <p:spPr>
          <a:xfrm>
            <a:off x="2674032" y="188640"/>
            <a:ext cx="6840760"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Programmatically Created Components</a:t>
            </a:r>
          </a:p>
        </p:txBody>
      </p:sp>
      <p:pic>
        <p:nvPicPr>
          <p:cNvPr id="8" name="Screen Recording 7">
            <a:hlinkClick r:id="" action="ppaction://media"/>
            <a:extLst>
              <a:ext uri="{FF2B5EF4-FFF2-40B4-BE49-F238E27FC236}">
                <a16:creationId xmlns:a16="http://schemas.microsoft.com/office/drawing/2014/main" id="{A18459CA-5547-41F2-A35A-165F5D61CD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8189" y="1407137"/>
            <a:ext cx="4032446" cy="4528238"/>
          </a:xfrm>
          <a:prstGeom prst="rect">
            <a:avLst/>
          </a:prstGeom>
        </p:spPr>
      </p:pic>
    </p:spTree>
    <p:extLst>
      <p:ext uri="{BB962C8B-B14F-4D97-AF65-F5344CB8AC3E}">
        <p14:creationId xmlns:p14="http://schemas.microsoft.com/office/powerpoint/2010/main" val="22458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3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7: </a:t>
            </a:r>
            <a:r>
              <a:rPr lang="en-NZ" sz="2400" dirty="0"/>
              <a:t>Sound when both level are complete</a:t>
            </a:r>
          </a:p>
        </p:txBody>
      </p:sp>
      <p:pic>
        <p:nvPicPr>
          <p:cNvPr id="5" name="Picture 4">
            <a:extLst>
              <a:ext uri="{FF2B5EF4-FFF2-40B4-BE49-F238E27FC236}">
                <a16:creationId xmlns:a16="http://schemas.microsoft.com/office/drawing/2014/main" id="{EA0CD821-C150-4F18-A65E-32E51BF84F81}"/>
              </a:ext>
            </a:extLst>
          </p:cNvPr>
          <p:cNvPicPr>
            <a:picLocks noChangeAspect="1"/>
          </p:cNvPicPr>
          <p:nvPr/>
        </p:nvPicPr>
        <p:blipFill>
          <a:blip r:embed="rId2"/>
          <a:stretch>
            <a:fillRect/>
          </a:stretch>
        </p:blipFill>
        <p:spPr>
          <a:xfrm>
            <a:off x="2422004" y="927405"/>
            <a:ext cx="8934450" cy="3476625"/>
          </a:xfrm>
          <a:prstGeom prst="rect">
            <a:avLst/>
          </a:prstGeom>
        </p:spPr>
      </p:pic>
      <p:sp>
        <p:nvSpPr>
          <p:cNvPr id="6" name="Arrow: Right 5">
            <a:extLst>
              <a:ext uri="{FF2B5EF4-FFF2-40B4-BE49-F238E27FC236}">
                <a16:creationId xmlns:a16="http://schemas.microsoft.com/office/drawing/2014/main" id="{F4FED939-90FE-46ED-8229-DA97D6E2C7DB}"/>
              </a:ext>
            </a:extLst>
          </p:cNvPr>
          <p:cNvSpPr/>
          <p:nvPr/>
        </p:nvSpPr>
        <p:spPr>
          <a:xfrm>
            <a:off x="1845940" y="1700808"/>
            <a:ext cx="136815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7D511491-1B09-4358-8C57-DF68E7B5A466}"/>
              </a:ext>
            </a:extLst>
          </p:cNvPr>
          <p:cNvSpPr/>
          <p:nvPr/>
        </p:nvSpPr>
        <p:spPr>
          <a:xfrm>
            <a:off x="405780" y="1484784"/>
            <a:ext cx="165618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 sound only when both level are completed</a:t>
            </a:r>
            <a:endParaRPr lang="en-NZ" dirty="0"/>
          </a:p>
        </p:txBody>
      </p:sp>
      <p:sp>
        <p:nvSpPr>
          <p:cNvPr id="8" name="TextBox 7">
            <a:extLst>
              <a:ext uri="{FF2B5EF4-FFF2-40B4-BE49-F238E27FC236}">
                <a16:creationId xmlns:a16="http://schemas.microsoft.com/office/drawing/2014/main" id="{6275E85F-CA7E-4705-A740-BBB5F8D8298F}"/>
              </a:ext>
            </a:extLst>
          </p:cNvPr>
          <p:cNvSpPr txBox="1"/>
          <p:nvPr/>
        </p:nvSpPr>
        <p:spPr>
          <a:xfrm>
            <a:off x="765820" y="4869160"/>
            <a:ext cx="9793088"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GameController.cs</a:t>
            </a:r>
            <a:r>
              <a:rPr lang="en-NZ" sz="1400" dirty="0"/>
              <a:t> Lines 52 - 70</a:t>
            </a:r>
          </a:p>
        </p:txBody>
      </p:sp>
    </p:spTree>
    <p:extLst>
      <p:ext uri="{BB962C8B-B14F-4D97-AF65-F5344CB8AC3E}">
        <p14:creationId xmlns:p14="http://schemas.microsoft.com/office/powerpoint/2010/main" val="63130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4654251" y="599294"/>
            <a:ext cx="2583842" cy="369332"/>
          </a:xfrm>
          <a:prstGeom prst="rect">
            <a:avLst/>
          </a:prstGeom>
          <a:noFill/>
        </p:spPr>
        <p:txBody>
          <a:bodyPr wrap="square" rtlCol="0">
            <a:spAutoFit/>
          </a:bodyPr>
          <a:lstStyle/>
          <a:p>
            <a:r>
              <a:rPr lang="en-NZ" b="1" dirty="0"/>
              <a:t>Feature 8: </a:t>
            </a:r>
            <a:r>
              <a:rPr lang="en-NZ" dirty="0"/>
              <a:t>Reset Game</a:t>
            </a:r>
          </a:p>
        </p:txBody>
      </p:sp>
      <p:sp>
        <p:nvSpPr>
          <p:cNvPr id="4" name="TextBox 3">
            <a:extLst>
              <a:ext uri="{FF2B5EF4-FFF2-40B4-BE49-F238E27FC236}">
                <a16:creationId xmlns:a16="http://schemas.microsoft.com/office/drawing/2014/main" id="{4DF138BD-AF1C-47DB-9AAB-5A729C597DE4}"/>
              </a:ext>
            </a:extLst>
          </p:cNvPr>
          <p:cNvSpPr txBox="1"/>
          <p:nvPr/>
        </p:nvSpPr>
        <p:spPr>
          <a:xfrm>
            <a:off x="3980751" y="1140221"/>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1989956" y="1701808"/>
            <a:ext cx="2736304" cy="369332"/>
          </a:xfrm>
          <a:prstGeom prst="rect">
            <a:avLst/>
          </a:prstGeom>
          <a:noFill/>
        </p:spPr>
        <p:txBody>
          <a:bodyPr wrap="square" rtlCol="0">
            <a:spAutoFit/>
          </a:bodyPr>
          <a:lstStyle/>
          <a:p>
            <a:r>
              <a:rPr lang="en-NZ" dirty="0"/>
              <a:t>Code for this feature</a:t>
            </a:r>
          </a:p>
        </p:txBody>
      </p:sp>
      <p:sp>
        <p:nvSpPr>
          <p:cNvPr id="9" name="Title 1">
            <a:extLst>
              <a:ext uri="{FF2B5EF4-FFF2-40B4-BE49-F238E27FC236}">
                <a16:creationId xmlns:a16="http://schemas.microsoft.com/office/drawing/2014/main" id="{0FF26D0E-25A3-4C60-B076-E67E4E13168F}"/>
              </a:ext>
            </a:extLst>
          </p:cNvPr>
          <p:cNvSpPr txBox="1">
            <a:spLocks/>
          </p:cNvSpPr>
          <p:nvPr/>
        </p:nvSpPr>
        <p:spPr>
          <a:xfrm>
            <a:off x="2704914" y="175371"/>
            <a:ext cx="6840760"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Programmatically Created Components</a:t>
            </a:r>
          </a:p>
        </p:txBody>
      </p:sp>
      <p:sp>
        <p:nvSpPr>
          <p:cNvPr id="10" name="TextBox 9">
            <a:extLst>
              <a:ext uri="{FF2B5EF4-FFF2-40B4-BE49-F238E27FC236}">
                <a16:creationId xmlns:a16="http://schemas.microsoft.com/office/drawing/2014/main" id="{C3D2F41B-D0B7-4B91-B667-ED03288FFF51}"/>
              </a:ext>
            </a:extLst>
          </p:cNvPr>
          <p:cNvSpPr txBox="1"/>
          <p:nvPr/>
        </p:nvSpPr>
        <p:spPr>
          <a:xfrm>
            <a:off x="199176" y="2833971"/>
            <a:ext cx="9054167" cy="584775"/>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p>
          <a:p>
            <a:r>
              <a:rPr lang="en-NZ" sz="1400" dirty="0"/>
              <a:t>   </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166 - 169</a:t>
            </a:r>
          </a:p>
        </p:txBody>
      </p:sp>
      <p:pic>
        <p:nvPicPr>
          <p:cNvPr id="11" name="Screen Recording 10">
            <a:hlinkClick r:id="" action="ppaction://media"/>
            <a:extLst>
              <a:ext uri="{FF2B5EF4-FFF2-40B4-BE49-F238E27FC236}">
                <a16:creationId xmlns:a16="http://schemas.microsoft.com/office/drawing/2014/main" id="{A36DACAA-4AC1-4764-95DD-76F40B8261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21574" y="819150"/>
            <a:ext cx="4648200" cy="5219700"/>
          </a:xfrm>
          <a:prstGeom prst="rect">
            <a:avLst/>
          </a:prstGeom>
        </p:spPr>
      </p:pic>
      <p:pic>
        <p:nvPicPr>
          <p:cNvPr id="12" name="Picture 11">
            <a:extLst>
              <a:ext uri="{FF2B5EF4-FFF2-40B4-BE49-F238E27FC236}">
                <a16:creationId xmlns:a16="http://schemas.microsoft.com/office/drawing/2014/main" id="{F95E5DD7-8B3B-47AF-B17A-7F647B140475}"/>
              </a:ext>
            </a:extLst>
          </p:cNvPr>
          <p:cNvPicPr>
            <a:picLocks noChangeAspect="1"/>
          </p:cNvPicPr>
          <p:nvPr/>
        </p:nvPicPr>
        <p:blipFill>
          <a:blip r:embed="rId5"/>
          <a:stretch>
            <a:fillRect/>
          </a:stretch>
        </p:blipFill>
        <p:spPr>
          <a:xfrm>
            <a:off x="310705" y="2145621"/>
            <a:ext cx="6700042" cy="713854"/>
          </a:xfrm>
          <a:prstGeom prst="rect">
            <a:avLst/>
          </a:prstGeom>
        </p:spPr>
      </p:pic>
      <p:pic>
        <p:nvPicPr>
          <p:cNvPr id="13" name="Picture 12">
            <a:extLst>
              <a:ext uri="{FF2B5EF4-FFF2-40B4-BE49-F238E27FC236}">
                <a16:creationId xmlns:a16="http://schemas.microsoft.com/office/drawing/2014/main" id="{4B86D5FA-6772-4380-9A6B-8473A7236B42}"/>
              </a:ext>
            </a:extLst>
          </p:cNvPr>
          <p:cNvPicPr>
            <a:picLocks noChangeAspect="1"/>
          </p:cNvPicPr>
          <p:nvPr/>
        </p:nvPicPr>
        <p:blipFill>
          <a:blip r:embed="rId6"/>
          <a:stretch>
            <a:fillRect/>
          </a:stretch>
        </p:blipFill>
        <p:spPr>
          <a:xfrm>
            <a:off x="982947" y="4486275"/>
            <a:ext cx="5686425" cy="1552575"/>
          </a:xfrm>
          <a:prstGeom prst="rect">
            <a:avLst/>
          </a:prstGeom>
        </p:spPr>
      </p:pic>
      <p:sp>
        <p:nvSpPr>
          <p:cNvPr id="14" name="TextBox 13">
            <a:extLst>
              <a:ext uri="{FF2B5EF4-FFF2-40B4-BE49-F238E27FC236}">
                <a16:creationId xmlns:a16="http://schemas.microsoft.com/office/drawing/2014/main" id="{8BE73DBE-4333-44FA-9848-02AABD374CC2}"/>
              </a:ext>
            </a:extLst>
          </p:cNvPr>
          <p:cNvSpPr txBox="1"/>
          <p:nvPr/>
        </p:nvSpPr>
        <p:spPr>
          <a:xfrm>
            <a:off x="405780" y="6063937"/>
            <a:ext cx="972108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GameController.cs</a:t>
            </a:r>
            <a:r>
              <a:rPr lang="en-NZ" sz="1400" dirty="0"/>
              <a:t> Lines 22 - 29</a:t>
            </a:r>
          </a:p>
        </p:txBody>
      </p:sp>
    </p:spTree>
    <p:extLst>
      <p:ext uri="{BB962C8B-B14F-4D97-AF65-F5344CB8AC3E}">
        <p14:creationId xmlns:p14="http://schemas.microsoft.com/office/powerpoint/2010/main" val="9076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5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459307" y="614046"/>
            <a:ext cx="2563098" cy="369332"/>
          </a:xfrm>
          <a:prstGeom prst="rect">
            <a:avLst/>
          </a:prstGeom>
          <a:noFill/>
        </p:spPr>
        <p:txBody>
          <a:bodyPr wrap="square" rtlCol="0">
            <a:spAutoFit/>
          </a:bodyPr>
          <a:lstStyle/>
          <a:p>
            <a:r>
              <a:rPr lang="en-NZ" b="1" dirty="0"/>
              <a:t>Feature 9: </a:t>
            </a:r>
            <a:r>
              <a:rPr lang="en-NZ" dirty="0"/>
              <a:t>New Game</a:t>
            </a:r>
          </a:p>
        </p:txBody>
      </p:sp>
      <p:sp>
        <p:nvSpPr>
          <p:cNvPr id="4" name="TextBox 3">
            <a:extLst>
              <a:ext uri="{FF2B5EF4-FFF2-40B4-BE49-F238E27FC236}">
                <a16:creationId xmlns:a16="http://schemas.microsoft.com/office/drawing/2014/main" id="{4DF138BD-AF1C-47DB-9AAB-5A729C597DE4}"/>
              </a:ext>
            </a:extLst>
          </p:cNvPr>
          <p:cNvSpPr txBox="1"/>
          <p:nvPr/>
        </p:nvSpPr>
        <p:spPr>
          <a:xfrm>
            <a:off x="3980751" y="1140221"/>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1984266" y="1638016"/>
            <a:ext cx="2736304" cy="369332"/>
          </a:xfrm>
          <a:prstGeom prst="rect">
            <a:avLst/>
          </a:prstGeom>
          <a:noFill/>
        </p:spPr>
        <p:txBody>
          <a:bodyPr wrap="square" rtlCol="0">
            <a:spAutoFit/>
          </a:bodyPr>
          <a:lstStyle/>
          <a:p>
            <a:r>
              <a:rPr lang="en-NZ" dirty="0"/>
              <a:t>Code for this feature</a:t>
            </a:r>
          </a:p>
        </p:txBody>
      </p:sp>
      <p:sp>
        <p:nvSpPr>
          <p:cNvPr id="9" name="Title 1">
            <a:extLst>
              <a:ext uri="{FF2B5EF4-FFF2-40B4-BE49-F238E27FC236}">
                <a16:creationId xmlns:a16="http://schemas.microsoft.com/office/drawing/2014/main" id="{0FF26D0E-25A3-4C60-B076-E67E4E13168F}"/>
              </a:ext>
            </a:extLst>
          </p:cNvPr>
          <p:cNvSpPr txBox="1">
            <a:spLocks/>
          </p:cNvSpPr>
          <p:nvPr/>
        </p:nvSpPr>
        <p:spPr>
          <a:xfrm>
            <a:off x="2704914" y="175371"/>
            <a:ext cx="6840760"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Programmatically Created Components</a:t>
            </a:r>
          </a:p>
        </p:txBody>
      </p:sp>
      <p:sp>
        <p:nvSpPr>
          <p:cNvPr id="10" name="TextBox 9">
            <a:extLst>
              <a:ext uri="{FF2B5EF4-FFF2-40B4-BE49-F238E27FC236}">
                <a16:creationId xmlns:a16="http://schemas.microsoft.com/office/drawing/2014/main" id="{C3D2F41B-D0B7-4B91-B667-ED03288FFF51}"/>
              </a:ext>
            </a:extLst>
          </p:cNvPr>
          <p:cNvSpPr txBox="1"/>
          <p:nvPr/>
        </p:nvSpPr>
        <p:spPr>
          <a:xfrm>
            <a:off x="333772" y="3257480"/>
            <a:ext cx="9054167" cy="584775"/>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p>
          <a:p>
            <a:r>
              <a:rPr lang="en-NZ" sz="1400" dirty="0"/>
              <a:t>   </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171 - 175</a:t>
            </a:r>
          </a:p>
        </p:txBody>
      </p:sp>
      <p:pic>
        <p:nvPicPr>
          <p:cNvPr id="13" name="Picture 12">
            <a:extLst>
              <a:ext uri="{FF2B5EF4-FFF2-40B4-BE49-F238E27FC236}">
                <a16:creationId xmlns:a16="http://schemas.microsoft.com/office/drawing/2014/main" id="{4B86D5FA-6772-4380-9A6B-8473A7236B42}"/>
              </a:ext>
            </a:extLst>
          </p:cNvPr>
          <p:cNvPicPr>
            <a:picLocks noChangeAspect="1"/>
          </p:cNvPicPr>
          <p:nvPr/>
        </p:nvPicPr>
        <p:blipFill>
          <a:blip r:embed="rId4"/>
          <a:stretch>
            <a:fillRect/>
          </a:stretch>
        </p:blipFill>
        <p:spPr>
          <a:xfrm>
            <a:off x="982947" y="4486275"/>
            <a:ext cx="5686425" cy="1552575"/>
          </a:xfrm>
          <a:prstGeom prst="rect">
            <a:avLst/>
          </a:prstGeom>
        </p:spPr>
      </p:pic>
      <p:sp>
        <p:nvSpPr>
          <p:cNvPr id="14" name="TextBox 13">
            <a:extLst>
              <a:ext uri="{FF2B5EF4-FFF2-40B4-BE49-F238E27FC236}">
                <a16:creationId xmlns:a16="http://schemas.microsoft.com/office/drawing/2014/main" id="{8BE73DBE-4333-44FA-9848-02AABD374CC2}"/>
              </a:ext>
            </a:extLst>
          </p:cNvPr>
          <p:cNvSpPr txBox="1"/>
          <p:nvPr/>
        </p:nvSpPr>
        <p:spPr>
          <a:xfrm>
            <a:off x="405780" y="6063937"/>
            <a:ext cx="972108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GameController.cs</a:t>
            </a:r>
            <a:r>
              <a:rPr lang="en-NZ" sz="1400" dirty="0"/>
              <a:t> Lines 22 - 29</a:t>
            </a:r>
          </a:p>
        </p:txBody>
      </p:sp>
      <p:pic>
        <p:nvPicPr>
          <p:cNvPr id="2" name="Screen Recording 1">
            <a:hlinkClick r:id="" action="ppaction://media"/>
            <a:extLst>
              <a:ext uri="{FF2B5EF4-FFF2-40B4-BE49-F238E27FC236}">
                <a16:creationId xmlns:a16="http://schemas.microsoft.com/office/drawing/2014/main" id="{90818C41-82E5-4D1F-B74A-7B720038DA7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22276" y="819150"/>
            <a:ext cx="4648200" cy="5219700"/>
          </a:xfrm>
          <a:prstGeom prst="rect">
            <a:avLst/>
          </a:prstGeom>
        </p:spPr>
      </p:pic>
      <p:pic>
        <p:nvPicPr>
          <p:cNvPr id="5" name="Picture 4">
            <a:extLst>
              <a:ext uri="{FF2B5EF4-FFF2-40B4-BE49-F238E27FC236}">
                <a16:creationId xmlns:a16="http://schemas.microsoft.com/office/drawing/2014/main" id="{531A7729-034E-4E4B-9CB3-E513B5865C70}"/>
              </a:ext>
            </a:extLst>
          </p:cNvPr>
          <p:cNvPicPr>
            <a:picLocks noChangeAspect="1"/>
          </p:cNvPicPr>
          <p:nvPr/>
        </p:nvPicPr>
        <p:blipFill>
          <a:blip r:embed="rId6"/>
          <a:stretch>
            <a:fillRect/>
          </a:stretch>
        </p:blipFill>
        <p:spPr>
          <a:xfrm>
            <a:off x="418349" y="2007348"/>
            <a:ext cx="6515100" cy="971550"/>
          </a:xfrm>
          <a:prstGeom prst="rect">
            <a:avLst/>
          </a:prstGeom>
        </p:spPr>
      </p:pic>
    </p:spTree>
    <p:extLst>
      <p:ext uri="{BB962C8B-B14F-4D97-AF65-F5344CB8AC3E}">
        <p14:creationId xmlns:p14="http://schemas.microsoft.com/office/powerpoint/2010/main" val="221278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9AB8E2-BBEC-4950-868A-4030AF2746D4}"/>
              </a:ext>
            </a:extLst>
          </p:cNvPr>
          <p:cNvSpPr txBox="1"/>
          <p:nvPr/>
        </p:nvSpPr>
        <p:spPr>
          <a:xfrm>
            <a:off x="702549" y="1871539"/>
            <a:ext cx="10555185" cy="3569952"/>
          </a:xfrm>
          <a:prstGeom prst="rect">
            <a:avLst/>
          </a:prstGeom>
          <a:noFill/>
        </p:spPr>
        <p:txBody>
          <a:bodyPr wrap="square" rtlCol="0">
            <a:spAutoFit/>
          </a:bodyPr>
          <a:lstStyle/>
          <a:p>
            <a:endParaRPr lang="en-NZ" sz="1799" dirty="0"/>
          </a:p>
          <a:p>
            <a:pPr algn="ctr">
              <a:spcBef>
                <a:spcPct val="0"/>
              </a:spcBef>
            </a:pPr>
            <a:r>
              <a:rPr lang="en-NZ" sz="9600" dirty="0">
                <a:latin typeface="+mj-lt"/>
                <a:ea typeface="+mj-ea"/>
                <a:cs typeface="+mj-cs"/>
              </a:rPr>
              <a:t>Section B</a:t>
            </a:r>
          </a:p>
          <a:p>
            <a:pPr algn="ctr"/>
            <a:endParaRPr lang="en-NZ" sz="3999" dirty="0"/>
          </a:p>
          <a:p>
            <a:pPr algn="ctr">
              <a:spcBef>
                <a:spcPct val="0"/>
              </a:spcBef>
            </a:pPr>
            <a:r>
              <a:rPr lang="en-US" sz="7200" dirty="0">
                <a:latin typeface="+mj-lt"/>
                <a:ea typeface="+mj-ea"/>
                <a:cs typeface="+mj-cs"/>
              </a:rPr>
              <a:t>Theory</a:t>
            </a:r>
            <a:r>
              <a:rPr lang="en-NZ" sz="7200" dirty="0">
                <a:latin typeface="+mj-lt"/>
                <a:ea typeface="+mj-ea"/>
                <a:cs typeface="+mj-cs"/>
              </a:rPr>
              <a:t> </a:t>
            </a:r>
          </a:p>
        </p:txBody>
      </p:sp>
    </p:spTree>
    <p:extLst>
      <p:ext uri="{BB962C8B-B14F-4D97-AF65-F5344CB8AC3E}">
        <p14:creationId xmlns:p14="http://schemas.microsoft.com/office/powerpoint/2010/main" val="64483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492896"/>
            <a:ext cx="12143085" cy="1384424"/>
          </a:xfrm>
        </p:spPr>
        <p:txBody>
          <a:bodyPr>
            <a:noAutofit/>
          </a:bodyPr>
          <a:lstStyle/>
          <a:p>
            <a:pPr algn="ctr"/>
            <a:r>
              <a:rPr lang="en-US" sz="4000" dirty="0">
                <a:solidFill>
                  <a:schemeClr val="dk1"/>
                </a:solidFill>
              </a:rPr>
              <a:t>Q1.Describe and use common Design Patterns, Algorithms and programming language Idioms. </a:t>
            </a:r>
            <a:endParaRPr lang="en-NZ" sz="4000" dirty="0">
              <a:solidFill>
                <a:schemeClr val="dk1"/>
              </a:solidFill>
            </a:endParaRPr>
          </a:p>
        </p:txBody>
      </p:sp>
    </p:spTree>
    <p:extLst>
      <p:ext uri="{BB962C8B-B14F-4D97-AF65-F5344CB8AC3E}">
        <p14:creationId xmlns:p14="http://schemas.microsoft.com/office/powerpoint/2010/main" val="3010416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D04328-1644-4D3C-AC46-47ED5A8994EC}"/>
              </a:ext>
            </a:extLst>
          </p:cNvPr>
          <p:cNvPicPr>
            <a:picLocks noChangeAspect="1"/>
          </p:cNvPicPr>
          <p:nvPr/>
        </p:nvPicPr>
        <p:blipFill>
          <a:blip r:embed="rId2"/>
          <a:stretch>
            <a:fillRect/>
          </a:stretch>
        </p:blipFill>
        <p:spPr>
          <a:xfrm>
            <a:off x="1053852" y="1914525"/>
            <a:ext cx="10334625" cy="3028950"/>
          </a:xfrm>
          <a:prstGeom prst="rect">
            <a:avLst/>
          </a:prstGeom>
        </p:spPr>
      </p:pic>
      <p:sp>
        <p:nvSpPr>
          <p:cNvPr id="3" name="TextBox 2">
            <a:extLst>
              <a:ext uri="{FF2B5EF4-FFF2-40B4-BE49-F238E27FC236}">
                <a16:creationId xmlns:a16="http://schemas.microsoft.com/office/drawing/2014/main" id="{9857F6CE-8A60-41FB-BE95-876DA0EAC19F}"/>
              </a:ext>
            </a:extLst>
          </p:cNvPr>
          <p:cNvSpPr txBox="1"/>
          <p:nvPr/>
        </p:nvSpPr>
        <p:spPr>
          <a:xfrm>
            <a:off x="837828" y="4911844"/>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GameController.cs</a:t>
            </a:r>
            <a:r>
              <a:rPr lang="en-NZ" dirty="0"/>
              <a:t> Lines 28 - 40</a:t>
            </a:r>
          </a:p>
        </p:txBody>
      </p:sp>
      <p:sp>
        <p:nvSpPr>
          <p:cNvPr id="4" name="TextBox 3">
            <a:extLst>
              <a:ext uri="{FF2B5EF4-FFF2-40B4-BE49-F238E27FC236}">
                <a16:creationId xmlns:a16="http://schemas.microsoft.com/office/drawing/2014/main" id="{92ACF4DA-428E-49CC-B20A-7AF46F014064}"/>
              </a:ext>
            </a:extLst>
          </p:cNvPr>
          <p:cNvSpPr txBox="1"/>
          <p:nvPr/>
        </p:nvSpPr>
        <p:spPr>
          <a:xfrm>
            <a:off x="3666253" y="334397"/>
            <a:ext cx="4856318" cy="646331"/>
          </a:xfrm>
          <a:prstGeom prst="rect">
            <a:avLst/>
          </a:prstGeom>
          <a:noFill/>
        </p:spPr>
        <p:txBody>
          <a:bodyPr wrap="square" rtlCol="0">
            <a:spAutoFit/>
          </a:bodyPr>
          <a:lstStyle/>
          <a:p>
            <a:r>
              <a:rPr lang="en-NZ" b="1" dirty="0"/>
              <a:t>Feature 2: </a:t>
            </a:r>
            <a:r>
              <a:rPr lang="en-US" dirty="0"/>
              <a:t>Display the Pieces as distinct images</a:t>
            </a:r>
          </a:p>
          <a:p>
            <a:endParaRPr lang="en-NZ" dirty="0"/>
          </a:p>
        </p:txBody>
      </p:sp>
      <p:sp>
        <p:nvSpPr>
          <p:cNvPr id="5" name="TextBox 4">
            <a:extLst>
              <a:ext uri="{FF2B5EF4-FFF2-40B4-BE49-F238E27FC236}">
                <a16:creationId xmlns:a16="http://schemas.microsoft.com/office/drawing/2014/main" id="{546A8BBF-E742-44F2-AEA5-D18C717422F4}"/>
              </a:ext>
            </a:extLst>
          </p:cNvPr>
          <p:cNvSpPr txBox="1"/>
          <p:nvPr/>
        </p:nvSpPr>
        <p:spPr>
          <a:xfrm>
            <a:off x="7966620" y="5692606"/>
            <a:ext cx="5256584" cy="369332"/>
          </a:xfrm>
          <a:prstGeom prst="rect">
            <a:avLst/>
          </a:prstGeom>
          <a:noFill/>
        </p:spPr>
        <p:txBody>
          <a:bodyPr wrap="square" rtlCol="0">
            <a:spAutoFit/>
          </a:bodyPr>
          <a:lstStyle/>
          <a:p>
            <a:r>
              <a:rPr lang="en-NZ" dirty="0"/>
              <a:t>More code in the next slide…</a:t>
            </a:r>
          </a:p>
        </p:txBody>
      </p:sp>
    </p:spTree>
    <p:extLst>
      <p:ext uri="{BB962C8B-B14F-4D97-AF65-F5344CB8AC3E}">
        <p14:creationId xmlns:p14="http://schemas.microsoft.com/office/powerpoint/2010/main" val="255837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492896"/>
            <a:ext cx="12143085" cy="1384424"/>
          </a:xfrm>
        </p:spPr>
        <p:txBody>
          <a:bodyPr>
            <a:noAutofit/>
          </a:bodyPr>
          <a:lstStyle/>
          <a:p>
            <a:pPr algn="ctr"/>
            <a:r>
              <a:rPr lang="en-US" sz="4000" dirty="0">
                <a:solidFill>
                  <a:schemeClr val="dk1"/>
                </a:solidFill>
              </a:rPr>
              <a:t>Knowledge Point 1</a:t>
            </a:r>
            <a:br>
              <a:rPr lang="en-US" sz="4000" dirty="0">
                <a:solidFill>
                  <a:schemeClr val="dk1"/>
                </a:solidFill>
              </a:rPr>
            </a:br>
            <a:r>
              <a:rPr lang="en-NZ" sz="4000" b="1" dirty="0"/>
              <a:t>Model–View–</a:t>
            </a:r>
            <a:r>
              <a:rPr lang="en-NZ" sz="4000" b="1" dirty="0" err="1"/>
              <a:t>Viewmodel</a:t>
            </a:r>
            <a:endParaRPr lang="en-NZ" sz="4000" dirty="0">
              <a:solidFill>
                <a:schemeClr val="dk1"/>
              </a:solidFill>
            </a:endParaRPr>
          </a:p>
        </p:txBody>
      </p:sp>
    </p:spTree>
    <p:extLst>
      <p:ext uri="{BB962C8B-B14F-4D97-AF65-F5344CB8AC3E}">
        <p14:creationId xmlns:p14="http://schemas.microsoft.com/office/powerpoint/2010/main" val="3422350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84645" y="294124"/>
            <a:ext cx="12104180" cy="902628"/>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2600" b="1" dirty="0">
                <a:solidFill>
                  <a:schemeClr val="tx1"/>
                </a:solidFill>
                <a:latin typeface="+mn-lt"/>
                <a:ea typeface="+mn-ea"/>
                <a:cs typeface="+mn-cs"/>
              </a:rPr>
              <a:t>1.1.1 Model–View–Viewmodel</a:t>
            </a:r>
          </a:p>
          <a:p>
            <a:r>
              <a:rPr lang="en-US" sz="2600" dirty="0">
                <a:solidFill>
                  <a:schemeClr val="tx1"/>
                </a:solidFill>
                <a:latin typeface="+mn-lt"/>
                <a:ea typeface="+mn-ea"/>
                <a:cs typeface="+mn-cs"/>
              </a:rPr>
              <a:t>(Knowledge point 1)</a:t>
            </a:r>
          </a:p>
        </p:txBody>
      </p:sp>
      <p:sp>
        <p:nvSpPr>
          <p:cNvPr id="3" name="TextBox 2">
            <a:extLst>
              <a:ext uri="{FF2B5EF4-FFF2-40B4-BE49-F238E27FC236}">
                <a16:creationId xmlns:a16="http://schemas.microsoft.com/office/drawing/2014/main" id="{34E33C71-0296-4745-AB43-C5FF3C19EDC2}"/>
              </a:ext>
            </a:extLst>
          </p:cNvPr>
          <p:cNvSpPr txBox="1"/>
          <p:nvPr/>
        </p:nvSpPr>
        <p:spPr>
          <a:xfrm>
            <a:off x="592119" y="1171966"/>
            <a:ext cx="11089232" cy="3846951"/>
          </a:xfrm>
          <a:prstGeom prst="rect">
            <a:avLst/>
          </a:prstGeom>
          <a:noFill/>
        </p:spPr>
        <p:txBody>
          <a:bodyPr wrap="square" rtlCol="0">
            <a:spAutoFit/>
          </a:bodyPr>
          <a:lstStyle/>
          <a:p>
            <a:pPr algn="ctr"/>
            <a:r>
              <a:rPr lang="en-US" sz="1799" dirty="0"/>
              <a:t>Model–View–ViewModel (MVVM) is a software architectural pattern.</a:t>
            </a:r>
          </a:p>
          <a:p>
            <a:endParaRPr lang="en-US" sz="1799" dirty="0"/>
          </a:p>
          <a:p>
            <a:pPr marL="285664" indent="-285664" algn="just">
              <a:buFont typeface="Arial" panose="020B0604020202020204" pitchFamily="34" charset="0"/>
              <a:buChar char="•"/>
            </a:pPr>
            <a:r>
              <a:rPr lang="en-US" sz="1600" dirty="0"/>
              <a:t>MVVM facilitates a separation of development of the graphical user interface – be it via a markup language or GUI code – from development of the business logic or back-end logic (the data model). </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The view model of MVVM is a value converter, meaning the view model is responsible for exposing (converting) the data objects from the model in such a way that objects are easily managed and presented. In this respect, the view model is more model than view, and handles most if not all of the view's display logic. The view model may implement a mediator pattern, organizing access to the back-end logic around the set of use cases supported by the view.</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The obvious purpose is abstraction of the View, reducing the amount of business logic or glue code stuck in code-behind.  All tasty goodness abstractly, but here's another concrete advantage:  the ViewModel is easier to unit test than code-behind or event driven code.  The ViewModel, though it sounds View-</a:t>
            </a:r>
            <a:r>
              <a:rPr lang="en-US" sz="1600" dirty="0" err="1"/>
              <a:t>ish</a:t>
            </a:r>
            <a:r>
              <a:rPr lang="en-US" sz="1600" dirty="0"/>
              <a:t> is really more Model-</a:t>
            </a:r>
            <a:r>
              <a:rPr lang="en-US" sz="1600" dirty="0" err="1"/>
              <a:t>ish</a:t>
            </a:r>
            <a:r>
              <a:rPr lang="en-US" sz="1600" dirty="0"/>
              <a:t>, and that means you can test it without awkward UI automation and interaction.  If you've ever tried to unit test UI code, you know how hard that can be.</a:t>
            </a:r>
          </a:p>
        </p:txBody>
      </p:sp>
      <p:pic>
        <p:nvPicPr>
          <p:cNvPr id="4" name="Picture 3">
            <a:extLst>
              <a:ext uri="{FF2B5EF4-FFF2-40B4-BE49-F238E27FC236}">
                <a16:creationId xmlns:a16="http://schemas.microsoft.com/office/drawing/2014/main" id="{CBC4D7A3-7A33-4265-85FA-48A3E81A8C06}"/>
              </a:ext>
            </a:extLst>
          </p:cNvPr>
          <p:cNvPicPr>
            <a:picLocks noChangeAspect="1"/>
          </p:cNvPicPr>
          <p:nvPr/>
        </p:nvPicPr>
        <p:blipFill>
          <a:blip r:embed="rId2"/>
          <a:stretch>
            <a:fillRect/>
          </a:stretch>
        </p:blipFill>
        <p:spPr>
          <a:xfrm>
            <a:off x="3502124" y="4717543"/>
            <a:ext cx="4689490" cy="1428548"/>
          </a:xfrm>
          <a:prstGeom prst="rect">
            <a:avLst/>
          </a:prstGeom>
        </p:spPr>
      </p:pic>
      <p:sp>
        <p:nvSpPr>
          <p:cNvPr id="6" name="TextBox 5">
            <a:extLst>
              <a:ext uri="{FF2B5EF4-FFF2-40B4-BE49-F238E27FC236}">
                <a16:creationId xmlns:a16="http://schemas.microsoft.com/office/drawing/2014/main" id="{42C611EE-0FC5-4537-827F-C6C8498FF8F8}"/>
              </a:ext>
            </a:extLst>
          </p:cNvPr>
          <p:cNvSpPr txBox="1"/>
          <p:nvPr/>
        </p:nvSpPr>
        <p:spPr>
          <a:xfrm>
            <a:off x="909836" y="6162478"/>
            <a:ext cx="11443951" cy="369236"/>
          </a:xfrm>
          <a:prstGeom prst="rect">
            <a:avLst/>
          </a:prstGeom>
          <a:noFill/>
        </p:spPr>
        <p:txBody>
          <a:bodyPr wrap="square" rtlCol="0">
            <a:spAutoFit/>
          </a:bodyPr>
          <a:lstStyle/>
          <a:p>
            <a:r>
              <a:rPr lang="en-NZ" b="1" dirty="0"/>
              <a:t>Reference:</a:t>
            </a:r>
            <a:r>
              <a:rPr lang="en-NZ" sz="1799" dirty="0"/>
              <a:t> </a:t>
            </a:r>
            <a:r>
              <a:rPr lang="en-NZ" sz="1799" dirty="0">
                <a:solidFill>
                  <a:schemeClr val="accent6">
                    <a:lumMod val="75000"/>
                  </a:schemeClr>
                </a:solidFill>
                <a:hlinkClick r:id="rId3">
                  <a:extLst>
                    <a:ext uri="{A12FA001-AC4F-418D-AE19-62706E023703}">
                      <ahyp:hlinkClr xmlns:ahyp="http://schemas.microsoft.com/office/drawing/2018/hyperlinkcolor" val="tx"/>
                    </a:ext>
                  </a:extLst>
                </a:hlinkClick>
              </a:rPr>
              <a:t>https://en.wikipedia.org/wiki/Model%E2%80%93view%E2%80%93viewmodel</a:t>
            </a:r>
            <a:r>
              <a:rPr lang="en-NZ" sz="1799" dirty="0">
                <a:solidFill>
                  <a:schemeClr val="accent6">
                    <a:lumMod val="75000"/>
                  </a:schemeClr>
                </a:solidFill>
              </a:rPr>
              <a:t> </a:t>
            </a:r>
            <a:r>
              <a:rPr lang="en-NZ" sz="1799" dirty="0"/>
              <a:t>(Para 1)</a:t>
            </a:r>
          </a:p>
        </p:txBody>
      </p:sp>
    </p:spTree>
    <p:extLst>
      <p:ext uri="{BB962C8B-B14F-4D97-AF65-F5344CB8AC3E}">
        <p14:creationId xmlns:p14="http://schemas.microsoft.com/office/powerpoint/2010/main" val="161055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C611EE-0FC5-4537-827F-C6C8498FF8F8}"/>
              </a:ext>
            </a:extLst>
          </p:cNvPr>
          <p:cNvSpPr txBox="1"/>
          <p:nvPr/>
        </p:nvSpPr>
        <p:spPr>
          <a:xfrm>
            <a:off x="549796" y="6509216"/>
            <a:ext cx="12353787" cy="369236"/>
          </a:xfrm>
          <a:prstGeom prst="rect">
            <a:avLst/>
          </a:prstGeom>
          <a:noFill/>
        </p:spPr>
        <p:txBody>
          <a:bodyPr wrap="square" rtlCol="0">
            <a:spAutoFit/>
          </a:bodyPr>
          <a:lstStyle/>
          <a:p>
            <a:r>
              <a:rPr lang="en-NZ" b="1" dirty="0">
                <a:solidFill>
                  <a:schemeClr val="bg1"/>
                </a:solidFill>
              </a:rPr>
              <a:t>Reference:  </a:t>
            </a:r>
            <a:r>
              <a:rPr lang="en-NZ" b="1" dirty="0" err="1">
                <a:solidFill>
                  <a:schemeClr val="bg1"/>
                </a:solidFill>
              </a:rPr>
              <a:t>ModelTwo</a:t>
            </a:r>
            <a:r>
              <a:rPr lang="en-NZ" b="1" dirty="0">
                <a:solidFill>
                  <a:schemeClr val="bg1"/>
                </a:solidFill>
              </a:rPr>
              <a:t>-</a:t>
            </a:r>
            <a:r>
              <a:rPr lang="en-NZ" b="1" dirty="0" err="1">
                <a:solidFill>
                  <a:schemeClr val="bg1"/>
                </a:solidFill>
              </a:rPr>
              <a:t>WinForm</a:t>
            </a:r>
            <a:r>
              <a:rPr lang="en-NZ" b="1" dirty="0">
                <a:solidFill>
                  <a:schemeClr val="bg1"/>
                </a:solidFill>
              </a:rPr>
              <a:t>-Drawing\</a:t>
            </a:r>
            <a:r>
              <a:rPr lang="en-NZ" b="1" dirty="0" err="1">
                <a:solidFill>
                  <a:schemeClr val="bg1"/>
                </a:solidFill>
              </a:rPr>
              <a:t>ModelTwo</a:t>
            </a:r>
            <a:r>
              <a:rPr lang="en-NZ" b="1" dirty="0">
                <a:solidFill>
                  <a:schemeClr val="bg1"/>
                </a:solidFill>
              </a:rPr>
              <a:t>-</a:t>
            </a:r>
            <a:r>
              <a:rPr lang="en-NZ" b="1" dirty="0" err="1">
                <a:solidFill>
                  <a:schemeClr val="bg1"/>
                </a:solidFill>
              </a:rPr>
              <a:t>WinFrom</a:t>
            </a:r>
            <a:r>
              <a:rPr lang="en-NZ" b="1" dirty="0">
                <a:solidFill>
                  <a:schemeClr val="bg1"/>
                </a:solidFill>
              </a:rPr>
              <a:t>-Programmatically </a:t>
            </a:r>
            <a:endParaRPr lang="en-NZ" sz="1799" dirty="0">
              <a:solidFill>
                <a:schemeClr val="bg1"/>
              </a:solidFill>
            </a:endParaRPr>
          </a:p>
        </p:txBody>
      </p:sp>
      <p:pic>
        <p:nvPicPr>
          <p:cNvPr id="30" name="Picture 29">
            <a:extLst>
              <a:ext uri="{FF2B5EF4-FFF2-40B4-BE49-F238E27FC236}">
                <a16:creationId xmlns:a16="http://schemas.microsoft.com/office/drawing/2014/main" id="{D93C03BB-D46B-44A2-B2B9-A8224FB632BD}"/>
              </a:ext>
            </a:extLst>
          </p:cNvPr>
          <p:cNvPicPr>
            <a:picLocks noChangeAspect="1"/>
          </p:cNvPicPr>
          <p:nvPr/>
        </p:nvPicPr>
        <p:blipFill>
          <a:blip r:embed="rId2"/>
          <a:stretch>
            <a:fillRect/>
          </a:stretch>
        </p:blipFill>
        <p:spPr>
          <a:xfrm>
            <a:off x="4366220" y="0"/>
            <a:ext cx="3253164" cy="991004"/>
          </a:xfrm>
          <a:prstGeom prst="rect">
            <a:avLst/>
          </a:prstGeom>
        </p:spPr>
      </p:pic>
      <p:sp>
        <p:nvSpPr>
          <p:cNvPr id="31" name="TextBox 30">
            <a:extLst>
              <a:ext uri="{FF2B5EF4-FFF2-40B4-BE49-F238E27FC236}">
                <a16:creationId xmlns:a16="http://schemas.microsoft.com/office/drawing/2014/main" id="{749596D5-3DAD-4F6D-BFCA-3F26035C94E7}"/>
              </a:ext>
            </a:extLst>
          </p:cNvPr>
          <p:cNvSpPr txBox="1"/>
          <p:nvPr/>
        </p:nvSpPr>
        <p:spPr>
          <a:xfrm>
            <a:off x="549796" y="1052736"/>
            <a:ext cx="1365252" cy="369332"/>
          </a:xfrm>
          <a:prstGeom prst="rect">
            <a:avLst/>
          </a:prstGeom>
          <a:noFill/>
        </p:spPr>
        <p:txBody>
          <a:bodyPr wrap="square" rtlCol="0">
            <a:spAutoFit/>
          </a:bodyPr>
          <a:lstStyle/>
          <a:p>
            <a:r>
              <a:rPr lang="en-US" dirty="0"/>
              <a:t>&lt;&lt; View&gt;&gt;</a:t>
            </a:r>
            <a:endParaRPr lang="en-NZ" dirty="0"/>
          </a:p>
        </p:txBody>
      </p:sp>
      <p:sp>
        <p:nvSpPr>
          <p:cNvPr id="32" name="TextBox 31">
            <a:extLst>
              <a:ext uri="{FF2B5EF4-FFF2-40B4-BE49-F238E27FC236}">
                <a16:creationId xmlns:a16="http://schemas.microsoft.com/office/drawing/2014/main" id="{5FA4A69D-FDB8-4C2C-AB58-DBF43FBB9FB0}"/>
              </a:ext>
            </a:extLst>
          </p:cNvPr>
          <p:cNvSpPr txBox="1"/>
          <p:nvPr/>
        </p:nvSpPr>
        <p:spPr>
          <a:xfrm>
            <a:off x="4726260" y="1094820"/>
            <a:ext cx="2057401" cy="369332"/>
          </a:xfrm>
          <a:prstGeom prst="rect">
            <a:avLst/>
          </a:prstGeom>
          <a:noFill/>
        </p:spPr>
        <p:txBody>
          <a:bodyPr wrap="square" rtlCol="0">
            <a:spAutoFit/>
          </a:bodyPr>
          <a:lstStyle/>
          <a:p>
            <a:r>
              <a:rPr lang="en-US" dirty="0"/>
              <a:t>&lt;&lt; ViewModel&gt;&gt;</a:t>
            </a:r>
            <a:endParaRPr lang="en-NZ" dirty="0"/>
          </a:p>
        </p:txBody>
      </p:sp>
      <p:sp>
        <p:nvSpPr>
          <p:cNvPr id="33" name="TextBox 32">
            <a:extLst>
              <a:ext uri="{FF2B5EF4-FFF2-40B4-BE49-F238E27FC236}">
                <a16:creationId xmlns:a16="http://schemas.microsoft.com/office/drawing/2014/main" id="{EE722874-BA6D-4ACD-94E3-C252FAF62F08}"/>
              </a:ext>
            </a:extLst>
          </p:cNvPr>
          <p:cNvSpPr txBox="1"/>
          <p:nvPr/>
        </p:nvSpPr>
        <p:spPr>
          <a:xfrm>
            <a:off x="9766820" y="1052736"/>
            <a:ext cx="1498600" cy="369332"/>
          </a:xfrm>
          <a:prstGeom prst="rect">
            <a:avLst/>
          </a:prstGeom>
          <a:noFill/>
        </p:spPr>
        <p:txBody>
          <a:bodyPr wrap="square" rtlCol="0">
            <a:spAutoFit/>
          </a:bodyPr>
          <a:lstStyle/>
          <a:p>
            <a:r>
              <a:rPr lang="en-US" dirty="0"/>
              <a:t>&lt;&lt; Model&gt;&gt;</a:t>
            </a:r>
            <a:endParaRPr lang="en-NZ" dirty="0"/>
          </a:p>
        </p:txBody>
      </p:sp>
      <p:sp>
        <p:nvSpPr>
          <p:cNvPr id="34" name="Title 12">
            <a:extLst>
              <a:ext uri="{FF2B5EF4-FFF2-40B4-BE49-F238E27FC236}">
                <a16:creationId xmlns:a16="http://schemas.microsoft.com/office/drawing/2014/main" id="{24DFA503-BFA9-427C-AC05-8ADAC4379A24}"/>
              </a:ext>
            </a:extLst>
          </p:cNvPr>
          <p:cNvSpPr txBox="1">
            <a:spLocks/>
          </p:cNvSpPr>
          <p:nvPr/>
        </p:nvSpPr>
        <p:spPr>
          <a:xfrm>
            <a:off x="166755" y="344673"/>
            <a:ext cx="4296369" cy="930926"/>
          </a:xfrm>
          <a:prstGeom prst="rect">
            <a:avLst/>
          </a:prstGeom>
        </p:spPr>
        <p:txBody>
          <a:bodyPr>
            <a:normAutofit fontScale="3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5500" b="1" dirty="0">
                <a:solidFill>
                  <a:schemeClr val="tx1"/>
                </a:solidFill>
                <a:latin typeface="+mn-lt"/>
                <a:ea typeface="+mn-ea"/>
                <a:cs typeface="+mn-cs"/>
              </a:rPr>
              <a:t>1.1.2 Model–</a:t>
            </a:r>
            <a:r>
              <a:rPr lang="en-NZ" sz="6500" b="1" dirty="0">
                <a:solidFill>
                  <a:schemeClr val="tx1"/>
                </a:solidFill>
                <a:effectLst/>
              </a:rPr>
              <a:t>View</a:t>
            </a:r>
            <a:r>
              <a:rPr lang="en-NZ" sz="5500" b="1" dirty="0">
                <a:solidFill>
                  <a:schemeClr val="tx1"/>
                </a:solidFill>
                <a:latin typeface="+mn-lt"/>
                <a:ea typeface="+mn-ea"/>
                <a:cs typeface="+mn-cs"/>
              </a:rPr>
              <a:t>–</a:t>
            </a:r>
            <a:r>
              <a:rPr lang="en-NZ" sz="5500" b="1" dirty="0" err="1">
                <a:solidFill>
                  <a:schemeClr val="tx1"/>
                </a:solidFill>
                <a:latin typeface="+mn-lt"/>
                <a:ea typeface="+mn-ea"/>
                <a:cs typeface="+mn-cs"/>
              </a:rPr>
              <a:t>Viewmodel</a:t>
            </a:r>
            <a:endParaRPr lang="en-NZ" sz="5500" b="1" dirty="0">
              <a:solidFill>
                <a:schemeClr val="tx1"/>
              </a:solidFill>
              <a:latin typeface="+mn-lt"/>
              <a:ea typeface="+mn-ea"/>
              <a:cs typeface="+mn-cs"/>
            </a:endParaRPr>
          </a:p>
          <a:p>
            <a:r>
              <a:rPr lang="en-NZ" dirty="0">
                <a:effectLst/>
              </a:rPr>
              <a:t>  </a:t>
            </a:r>
            <a:r>
              <a:rPr lang="en-US" sz="6500" dirty="0">
                <a:solidFill>
                  <a:schemeClr val="tx1"/>
                </a:solidFill>
                <a:latin typeface="+mn-lt"/>
                <a:ea typeface="+mn-ea"/>
                <a:cs typeface="+mn-cs"/>
              </a:rPr>
              <a:t>(Implementation with example)</a:t>
            </a:r>
          </a:p>
        </p:txBody>
      </p:sp>
      <p:pic>
        <p:nvPicPr>
          <p:cNvPr id="35" name="Picture 34">
            <a:extLst>
              <a:ext uri="{FF2B5EF4-FFF2-40B4-BE49-F238E27FC236}">
                <a16:creationId xmlns:a16="http://schemas.microsoft.com/office/drawing/2014/main" id="{7A1CDE5B-FEB5-4040-A662-E0E3E8B14E03}"/>
              </a:ext>
            </a:extLst>
          </p:cNvPr>
          <p:cNvPicPr>
            <a:picLocks noChangeAspect="1"/>
          </p:cNvPicPr>
          <p:nvPr/>
        </p:nvPicPr>
        <p:blipFill>
          <a:blip r:embed="rId3"/>
          <a:stretch>
            <a:fillRect/>
          </a:stretch>
        </p:blipFill>
        <p:spPr>
          <a:xfrm>
            <a:off x="491342" y="1610171"/>
            <a:ext cx="2626838" cy="4464496"/>
          </a:xfrm>
          <a:prstGeom prst="rect">
            <a:avLst/>
          </a:prstGeom>
        </p:spPr>
      </p:pic>
      <p:pic>
        <p:nvPicPr>
          <p:cNvPr id="36" name="Picture 35">
            <a:extLst>
              <a:ext uri="{FF2B5EF4-FFF2-40B4-BE49-F238E27FC236}">
                <a16:creationId xmlns:a16="http://schemas.microsoft.com/office/drawing/2014/main" id="{C90BA1FD-02C6-4E02-9C6D-66057368CB16}"/>
              </a:ext>
            </a:extLst>
          </p:cNvPr>
          <p:cNvPicPr>
            <a:picLocks noChangeAspect="1"/>
          </p:cNvPicPr>
          <p:nvPr/>
        </p:nvPicPr>
        <p:blipFill>
          <a:blip r:embed="rId4"/>
          <a:stretch>
            <a:fillRect/>
          </a:stretch>
        </p:blipFill>
        <p:spPr>
          <a:xfrm>
            <a:off x="3790156" y="1610171"/>
            <a:ext cx="3708908" cy="4436026"/>
          </a:xfrm>
          <a:prstGeom prst="rect">
            <a:avLst/>
          </a:prstGeom>
        </p:spPr>
      </p:pic>
      <p:pic>
        <p:nvPicPr>
          <p:cNvPr id="37" name="Picture 36">
            <a:extLst>
              <a:ext uri="{FF2B5EF4-FFF2-40B4-BE49-F238E27FC236}">
                <a16:creationId xmlns:a16="http://schemas.microsoft.com/office/drawing/2014/main" id="{FD394460-FCB1-4170-B08F-CB79153F0C4B}"/>
              </a:ext>
            </a:extLst>
          </p:cNvPr>
          <p:cNvPicPr>
            <a:picLocks noChangeAspect="1"/>
          </p:cNvPicPr>
          <p:nvPr/>
        </p:nvPicPr>
        <p:blipFill>
          <a:blip r:embed="rId5"/>
          <a:stretch>
            <a:fillRect/>
          </a:stretch>
        </p:blipFill>
        <p:spPr>
          <a:xfrm>
            <a:off x="8086292" y="1610171"/>
            <a:ext cx="3179128" cy="4407556"/>
          </a:xfrm>
          <a:prstGeom prst="rect">
            <a:avLst/>
          </a:prstGeom>
        </p:spPr>
      </p:pic>
      <p:sp>
        <p:nvSpPr>
          <p:cNvPr id="38" name="TextBox 37">
            <a:extLst>
              <a:ext uri="{FF2B5EF4-FFF2-40B4-BE49-F238E27FC236}">
                <a16:creationId xmlns:a16="http://schemas.microsoft.com/office/drawing/2014/main" id="{514F0C90-A396-43ED-B7D1-9F08E8994872}"/>
              </a:ext>
            </a:extLst>
          </p:cNvPr>
          <p:cNvSpPr txBox="1"/>
          <p:nvPr/>
        </p:nvSpPr>
        <p:spPr>
          <a:xfrm>
            <a:off x="10054852" y="5620598"/>
            <a:ext cx="1532467" cy="369332"/>
          </a:xfrm>
          <a:prstGeom prst="rect">
            <a:avLst/>
          </a:prstGeom>
          <a:noFill/>
        </p:spPr>
        <p:txBody>
          <a:bodyPr wrap="square" rtlCol="0">
            <a:spAutoFit/>
          </a:bodyPr>
          <a:lstStyle/>
          <a:p>
            <a:r>
              <a:rPr lang="en-US" dirty="0"/>
              <a:t>Continued… </a:t>
            </a:r>
            <a:endParaRPr lang="en-NZ" dirty="0"/>
          </a:p>
        </p:txBody>
      </p:sp>
      <p:sp>
        <p:nvSpPr>
          <p:cNvPr id="39" name="TextBox 38">
            <a:extLst>
              <a:ext uri="{FF2B5EF4-FFF2-40B4-BE49-F238E27FC236}">
                <a16:creationId xmlns:a16="http://schemas.microsoft.com/office/drawing/2014/main" id="{B4145649-F133-4821-BC92-9DA2DB2A611B}"/>
              </a:ext>
            </a:extLst>
          </p:cNvPr>
          <p:cNvSpPr txBox="1"/>
          <p:nvPr/>
        </p:nvSpPr>
        <p:spPr>
          <a:xfrm>
            <a:off x="2463181" y="6167681"/>
            <a:ext cx="8640960" cy="369332"/>
          </a:xfrm>
          <a:prstGeom prst="rect">
            <a:avLst/>
          </a:prstGeom>
          <a:noFill/>
        </p:spPr>
        <p:txBody>
          <a:bodyPr wrap="square" rtlCol="0">
            <a:spAutoFit/>
          </a:bodyPr>
          <a:lstStyle/>
          <a:p>
            <a:r>
              <a:rPr lang="en-US" dirty="0" err="1"/>
              <a:t>View.Desiner.cs</a:t>
            </a:r>
            <a:r>
              <a:rPr lang="en-US" dirty="0"/>
              <a:t>		</a:t>
            </a:r>
            <a:r>
              <a:rPr lang="en-US" dirty="0" err="1"/>
              <a:t>GameController.cs</a:t>
            </a:r>
            <a:r>
              <a:rPr lang="en-US" dirty="0"/>
              <a:t>		</a:t>
            </a:r>
            <a:r>
              <a:rPr lang="en-US" dirty="0" err="1"/>
              <a:t>Wharehouse.cs</a:t>
            </a:r>
            <a:r>
              <a:rPr lang="en-US" dirty="0"/>
              <a:t>	</a:t>
            </a:r>
            <a:endParaRPr lang="en-NZ" dirty="0"/>
          </a:p>
        </p:txBody>
      </p:sp>
      <p:cxnSp>
        <p:nvCxnSpPr>
          <p:cNvPr id="40" name="Straight Arrow Connector 39">
            <a:extLst>
              <a:ext uri="{FF2B5EF4-FFF2-40B4-BE49-F238E27FC236}">
                <a16:creationId xmlns:a16="http://schemas.microsoft.com/office/drawing/2014/main" id="{FC06DC0D-C46B-4917-A2B1-DC44B7717E00}"/>
              </a:ext>
            </a:extLst>
          </p:cNvPr>
          <p:cNvCxnSpPr>
            <a:cxnSpLocks/>
          </p:cNvCxnSpPr>
          <p:nvPr/>
        </p:nvCxnSpPr>
        <p:spPr>
          <a:xfrm flipH="1" flipV="1">
            <a:off x="2424845" y="4601183"/>
            <a:ext cx="1062037" cy="1623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A142F9A-CB3C-4B8E-BCDB-2E714236A1BF}"/>
              </a:ext>
            </a:extLst>
          </p:cNvPr>
          <p:cNvCxnSpPr>
            <a:cxnSpLocks/>
          </p:cNvCxnSpPr>
          <p:nvPr/>
        </p:nvCxnSpPr>
        <p:spPr>
          <a:xfrm flipH="1" flipV="1">
            <a:off x="6286850" y="4601183"/>
            <a:ext cx="106452" cy="1662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D4A179C-37A6-4051-ABCA-699AA897B13B}"/>
              </a:ext>
            </a:extLst>
          </p:cNvPr>
          <p:cNvCxnSpPr>
            <a:cxnSpLocks/>
          </p:cNvCxnSpPr>
          <p:nvPr/>
        </p:nvCxnSpPr>
        <p:spPr>
          <a:xfrm flipH="1" flipV="1">
            <a:off x="10001626" y="4676159"/>
            <a:ext cx="106452" cy="1662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B629E85-EEFA-4180-A657-4DB86972CD5C}"/>
              </a:ext>
            </a:extLst>
          </p:cNvPr>
          <p:cNvCxnSpPr/>
          <p:nvPr/>
        </p:nvCxnSpPr>
        <p:spPr>
          <a:xfrm flipV="1">
            <a:off x="2552700" y="600075"/>
            <a:ext cx="2390775" cy="137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FCA2012-2003-49CD-9B12-E9C33AF0868C}"/>
              </a:ext>
            </a:extLst>
          </p:cNvPr>
          <p:cNvCxnSpPr>
            <a:cxnSpLocks/>
          </p:cNvCxnSpPr>
          <p:nvPr/>
        </p:nvCxnSpPr>
        <p:spPr>
          <a:xfrm flipH="1" flipV="1">
            <a:off x="6101339" y="600075"/>
            <a:ext cx="937636" cy="2028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751D412-87FE-40F8-9D35-B99D8D9C1F36}"/>
              </a:ext>
            </a:extLst>
          </p:cNvPr>
          <p:cNvCxnSpPr>
            <a:cxnSpLocks/>
          </p:cNvCxnSpPr>
          <p:nvPr/>
        </p:nvCxnSpPr>
        <p:spPr>
          <a:xfrm flipH="1" flipV="1">
            <a:off x="7302111" y="535236"/>
            <a:ext cx="1840829" cy="107493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54BA59E-FDEE-4ED1-9E84-535E26FA46C8}"/>
              </a:ext>
            </a:extLst>
          </p:cNvPr>
          <p:cNvCxnSpPr>
            <a:cxnSpLocks/>
          </p:cNvCxnSpPr>
          <p:nvPr/>
        </p:nvCxnSpPr>
        <p:spPr>
          <a:xfrm>
            <a:off x="3285625" y="3429000"/>
            <a:ext cx="551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F7B5982-41DD-4B33-B19C-166218AFD640}"/>
              </a:ext>
            </a:extLst>
          </p:cNvPr>
          <p:cNvCxnSpPr>
            <a:cxnSpLocks/>
          </p:cNvCxnSpPr>
          <p:nvPr/>
        </p:nvCxnSpPr>
        <p:spPr>
          <a:xfrm flipH="1">
            <a:off x="3142084" y="3429000"/>
            <a:ext cx="3728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558C7C8-E718-4B42-9058-027A0B0E831D}"/>
              </a:ext>
            </a:extLst>
          </p:cNvPr>
          <p:cNvCxnSpPr>
            <a:cxnSpLocks/>
          </p:cNvCxnSpPr>
          <p:nvPr/>
        </p:nvCxnSpPr>
        <p:spPr>
          <a:xfrm>
            <a:off x="7302111" y="2780928"/>
            <a:ext cx="64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1EFF329-DBF6-40C7-9E73-D443F35357E6}"/>
              </a:ext>
            </a:extLst>
          </p:cNvPr>
          <p:cNvCxnSpPr/>
          <p:nvPr/>
        </p:nvCxnSpPr>
        <p:spPr>
          <a:xfrm>
            <a:off x="7927546" y="4086225"/>
            <a:ext cx="101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76E1EA6-E317-46E8-9430-12C7591BAD8F}"/>
              </a:ext>
            </a:extLst>
          </p:cNvPr>
          <p:cNvCxnSpPr>
            <a:cxnSpLocks/>
          </p:cNvCxnSpPr>
          <p:nvPr/>
        </p:nvCxnSpPr>
        <p:spPr>
          <a:xfrm>
            <a:off x="7765621" y="4086225"/>
            <a:ext cx="101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26DB207-4FF4-4D86-8A89-6EC536657917}"/>
              </a:ext>
            </a:extLst>
          </p:cNvPr>
          <p:cNvCxnSpPr>
            <a:cxnSpLocks/>
          </p:cNvCxnSpPr>
          <p:nvPr/>
        </p:nvCxnSpPr>
        <p:spPr>
          <a:xfrm>
            <a:off x="7622746" y="4086225"/>
            <a:ext cx="101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3E93242-B4BD-42E0-8462-876F41A047B3}"/>
              </a:ext>
            </a:extLst>
          </p:cNvPr>
          <p:cNvCxnSpPr/>
          <p:nvPr/>
        </p:nvCxnSpPr>
        <p:spPr>
          <a:xfrm flipH="1">
            <a:off x="7390556" y="4086225"/>
            <a:ext cx="171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16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6FEC77EA-7E4C-4A24-BCA9-F5DA2911EBE9}"/>
              </a:ext>
            </a:extLst>
          </p:cNvPr>
          <p:cNvSpPr txBox="1">
            <a:spLocks/>
          </p:cNvSpPr>
          <p:nvPr/>
        </p:nvSpPr>
        <p:spPr>
          <a:xfrm>
            <a:off x="-1161826" y="383273"/>
            <a:ext cx="6927453" cy="1088611"/>
          </a:xfrm>
          <a:prstGeom prst="rect">
            <a:avLst/>
          </a:prstGeom>
        </p:spPr>
        <p:txBody>
          <a:bodyPr>
            <a:normAutofit fontScale="92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80000"/>
              </a:lnSpc>
            </a:pPr>
            <a:r>
              <a:rPr lang="en-NZ" sz="2100" b="1" dirty="0">
                <a:solidFill>
                  <a:schemeClr val="tx1"/>
                </a:solidFill>
                <a:effectLst/>
              </a:rPr>
              <a:t>1.1.2 Model–View–Viewmodel</a:t>
            </a:r>
          </a:p>
          <a:p>
            <a:pPr>
              <a:lnSpc>
                <a:spcPct val="180000"/>
              </a:lnSpc>
            </a:pPr>
            <a:r>
              <a:rPr lang="en-NZ" sz="2100" b="1" dirty="0">
                <a:solidFill>
                  <a:schemeClr val="tx1"/>
                </a:solidFill>
                <a:effectLst/>
              </a:rPr>
              <a:t>  </a:t>
            </a:r>
            <a:r>
              <a:rPr lang="en-US" sz="2100" b="1" dirty="0">
                <a:solidFill>
                  <a:schemeClr val="tx1"/>
                </a:solidFill>
                <a:effectLst/>
              </a:rPr>
              <a:t>(Implementation with example)</a:t>
            </a:r>
          </a:p>
        </p:txBody>
      </p:sp>
      <p:sp>
        <p:nvSpPr>
          <p:cNvPr id="24" name="Rectangle 23">
            <a:extLst>
              <a:ext uri="{FF2B5EF4-FFF2-40B4-BE49-F238E27FC236}">
                <a16:creationId xmlns:a16="http://schemas.microsoft.com/office/drawing/2014/main" id="{CAEE7DE7-8F06-4E0A-9462-ACB646861D2D}"/>
              </a:ext>
            </a:extLst>
          </p:cNvPr>
          <p:cNvSpPr/>
          <p:nvPr/>
        </p:nvSpPr>
        <p:spPr>
          <a:xfrm>
            <a:off x="9135143" y="1530963"/>
            <a:ext cx="2304384" cy="1290387"/>
          </a:xfrm>
          <a:prstGeom prst="rect">
            <a:avLst/>
          </a:prstGeom>
          <a:solidFill>
            <a:schemeClr val="tx1"/>
          </a:solidFill>
          <a:ln w="15875" cap="rnd"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prstClr val="white"/>
              </a:solidFill>
              <a:effectLst/>
              <a:uLnTx/>
              <a:uFillTx/>
              <a:latin typeface="Calisto MT" panose="02040603050505030304"/>
              <a:ea typeface="+mn-ea"/>
              <a:cs typeface="+mn-cs"/>
            </a:endParaRPr>
          </a:p>
        </p:txBody>
      </p:sp>
      <p:cxnSp>
        <p:nvCxnSpPr>
          <p:cNvPr id="25" name="Straight Connector 24">
            <a:extLst>
              <a:ext uri="{FF2B5EF4-FFF2-40B4-BE49-F238E27FC236}">
                <a16:creationId xmlns:a16="http://schemas.microsoft.com/office/drawing/2014/main" id="{489C203C-484A-424F-A5B3-A34BD5C7F14E}"/>
              </a:ext>
            </a:extLst>
          </p:cNvPr>
          <p:cNvCxnSpPr>
            <a:endCxn id="24" idx="3"/>
          </p:cNvCxnSpPr>
          <p:nvPr/>
        </p:nvCxnSpPr>
        <p:spPr>
          <a:xfrm>
            <a:off x="9135143" y="2176156"/>
            <a:ext cx="2304384" cy="1"/>
          </a:xfrm>
          <a:prstGeom prst="line">
            <a:avLst/>
          </a:prstGeom>
          <a:noFill/>
          <a:ln w="9525" cap="rnd" cmpd="sng" algn="ctr">
            <a:solidFill>
              <a:sysClr val="windowText" lastClr="000000"/>
            </a:solidFill>
            <a:prstDash val="solid"/>
          </a:ln>
          <a:effectLst/>
        </p:spPr>
      </p:cxnSp>
      <p:sp>
        <p:nvSpPr>
          <p:cNvPr id="26" name="Rectangle 25">
            <a:extLst>
              <a:ext uri="{FF2B5EF4-FFF2-40B4-BE49-F238E27FC236}">
                <a16:creationId xmlns:a16="http://schemas.microsoft.com/office/drawing/2014/main" id="{3D8E3D77-2B44-4DD0-88ED-7CDD6ADCEC09}"/>
              </a:ext>
            </a:extLst>
          </p:cNvPr>
          <p:cNvSpPr/>
          <p:nvPr/>
        </p:nvSpPr>
        <p:spPr>
          <a:xfrm>
            <a:off x="5065828" y="1530963"/>
            <a:ext cx="2304384" cy="1290387"/>
          </a:xfrm>
          <a:prstGeom prst="rect">
            <a:avLst/>
          </a:prstGeom>
          <a:solidFill>
            <a:schemeClr val="tx1"/>
          </a:solidFill>
          <a:ln w="15875" cap="rnd"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prstClr val="white"/>
              </a:solidFill>
              <a:effectLst/>
              <a:uLnTx/>
              <a:uFillTx/>
              <a:latin typeface="Calisto MT" panose="02040603050505030304"/>
              <a:ea typeface="+mn-ea"/>
              <a:cs typeface="+mn-cs"/>
            </a:endParaRPr>
          </a:p>
        </p:txBody>
      </p:sp>
      <p:cxnSp>
        <p:nvCxnSpPr>
          <p:cNvPr id="27" name="Straight Connector 26">
            <a:extLst>
              <a:ext uri="{FF2B5EF4-FFF2-40B4-BE49-F238E27FC236}">
                <a16:creationId xmlns:a16="http://schemas.microsoft.com/office/drawing/2014/main" id="{E3C169A2-A688-4C27-BE20-23714A876D13}"/>
              </a:ext>
            </a:extLst>
          </p:cNvPr>
          <p:cNvCxnSpPr>
            <a:endCxn id="26" idx="3"/>
          </p:cNvCxnSpPr>
          <p:nvPr/>
        </p:nvCxnSpPr>
        <p:spPr>
          <a:xfrm>
            <a:off x="5065828" y="2176156"/>
            <a:ext cx="2304384" cy="1"/>
          </a:xfrm>
          <a:prstGeom prst="line">
            <a:avLst/>
          </a:prstGeom>
          <a:noFill/>
          <a:ln w="9525" cap="rnd" cmpd="sng" algn="ctr">
            <a:solidFill>
              <a:sysClr val="windowText" lastClr="000000"/>
            </a:solidFill>
            <a:prstDash val="solid"/>
          </a:ln>
          <a:effectLst/>
        </p:spPr>
      </p:cxnSp>
      <p:sp>
        <p:nvSpPr>
          <p:cNvPr id="28" name="Rectangle 27">
            <a:extLst>
              <a:ext uri="{FF2B5EF4-FFF2-40B4-BE49-F238E27FC236}">
                <a16:creationId xmlns:a16="http://schemas.microsoft.com/office/drawing/2014/main" id="{DDA91237-80DE-4294-9018-70780E376F1B}"/>
              </a:ext>
            </a:extLst>
          </p:cNvPr>
          <p:cNvSpPr/>
          <p:nvPr/>
        </p:nvSpPr>
        <p:spPr>
          <a:xfrm>
            <a:off x="752475" y="1530963"/>
            <a:ext cx="2304384" cy="1290387"/>
          </a:xfrm>
          <a:prstGeom prst="rect">
            <a:avLst/>
          </a:prstGeom>
          <a:solidFill>
            <a:schemeClr val="tx1"/>
          </a:solidFill>
          <a:ln w="15875" cap="rnd" cmpd="sng" algn="ctr">
            <a:solidFill>
              <a:schemeClr val="tx1"/>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a:ln>
                <a:noFill/>
              </a:ln>
              <a:solidFill>
                <a:prstClr val="white"/>
              </a:solidFill>
              <a:effectLst/>
              <a:uLnTx/>
              <a:uFillTx/>
              <a:latin typeface="Calisto MT" panose="02040603050505030304"/>
              <a:ea typeface="+mn-ea"/>
              <a:cs typeface="+mn-cs"/>
            </a:endParaRPr>
          </a:p>
        </p:txBody>
      </p:sp>
      <p:pic>
        <p:nvPicPr>
          <p:cNvPr id="29" name="Picture 28">
            <a:extLst>
              <a:ext uri="{FF2B5EF4-FFF2-40B4-BE49-F238E27FC236}">
                <a16:creationId xmlns:a16="http://schemas.microsoft.com/office/drawing/2014/main" id="{FF5E347C-7B0F-4362-A85E-CB07F3549038}"/>
              </a:ext>
            </a:extLst>
          </p:cNvPr>
          <p:cNvPicPr>
            <a:picLocks noChangeAspect="1"/>
          </p:cNvPicPr>
          <p:nvPr/>
        </p:nvPicPr>
        <p:blipFill>
          <a:blip r:embed="rId2"/>
          <a:stretch>
            <a:fillRect/>
          </a:stretch>
        </p:blipFill>
        <p:spPr>
          <a:xfrm>
            <a:off x="4778903" y="404664"/>
            <a:ext cx="3253164" cy="991004"/>
          </a:xfrm>
          <a:prstGeom prst="rect">
            <a:avLst/>
          </a:prstGeom>
        </p:spPr>
      </p:pic>
      <p:sp>
        <p:nvSpPr>
          <p:cNvPr id="30" name="TextBox 29">
            <a:extLst>
              <a:ext uri="{FF2B5EF4-FFF2-40B4-BE49-F238E27FC236}">
                <a16:creationId xmlns:a16="http://schemas.microsoft.com/office/drawing/2014/main" id="{F8F56691-E80E-4F60-8D75-45DEA3B16B7A}"/>
              </a:ext>
            </a:extLst>
          </p:cNvPr>
          <p:cNvSpPr txBox="1"/>
          <p:nvPr/>
        </p:nvSpPr>
        <p:spPr>
          <a:xfrm>
            <a:off x="9346008" y="1730869"/>
            <a:ext cx="1762357" cy="923330"/>
          </a:xfrm>
          <a:prstGeom prst="rect">
            <a:avLst/>
          </a:prstGeom>
          <a:noFill/>
        </p:spPr>
        <p:txBody>
          <a:bodyPr wrap="square" rtlCol="0">
            <a:spAutoFit/>
          </a:bodyPr>
          <a:lstStyle/>
          <a:p>
            <a:pPr algn="ctr" defTabSz="457200"/>
            <a:r>
              <a:rPr lang="en-US" dirty="0">
                <a:solidFill>
                  <a:prstClr val="white"/>
                </a:solidFill>
                <a:latin typeface="Calisto MT" panose="02040603050505030304"/>
              </a:rPr>
              <a:t>&lt;&lt; Model&gt;&gt;</a:t>
            </a:r>
          </a:p>
          <a:p>
            <a:pPr algn="ctr" defTabSz="457200"/>
            <a:endParaRPr lang="en-US" dirty="0">
              <a:solidFill>
                <a:prstClr val="white"/>
              </a:solidFill>
              <a:latin typeface="Calisto MT" panose="02040603050505030304"/>
            </a:endParaRPr>
          </a:p>
          <a:p>
            <a:pPr algn="ctr" defTabSz="457200"/>
            <a:r>
              <a:rPr lang="en-US" dirty="0" err="1">
                <a:solidFill>
                  <a:prstClr val="white"/>
                </a:solidFill>
                <a:latin typeface="Calisto MT" panose="02040603050505030304"/>
              </a:rPr>
              <a:t>Wharehouse</a:t>
            </a:r>
            <a:endParaRPr lang="en-NZ" dirty="0">
              <a:solidFill>
                <a:prstClr val="white"/>
              </a:solidFill>
              <a:latin typeface="Calisto MT" panose="02040603050505030304"/>
            </a:endParaRPr>
          </a:p>
        </p:txBody>
      </p:sp>
      <p:sp>
        <p:nvSpPr>
          <p:cNvPr id="31" name="TextBox 30">
            <a:extLst>
              <a:ext uri="{FF2B5EF4-FFF2-40B4-BE49-F238E27FC236}">
                <a16:creationId xmlns:a16="http://schemas.microsoft.com/office/drawing/2014/main" id="{A370D34D-94D5-459E-AC35-DA8BDB2BA651}"/>
              </a:ext>
            </a:extLst>
          </p:cNvPr>
          <p:cNvSpPr txBox="1"/>
          <p:nvPr/>
        </p:nvSpPr>
        <p:spPr>
          <a:xfrm>
            <a:off x="5189319" y="1742335"/>
            <a:ext cx="2057401" cy="923330"/>
          </a:xfrm>
          <a:prstGeom prst="rect">
            <a:avLst/>
          </a:prstGeom>
          <a:noFill/>
        </p:spPr>
        <p:txBody>
          <a:bodyPr wrap="square" rtlCol="0">
            <a:spAutoFit/>
          </a:bodyPr>
          <a:lstStyle/>
          <a:p>
            <a:pPr algn="ctr" defTabSz="457200"/>
            <a:r>
              <a:rPr lang="en-US" dirty="0">
                <a:solidFill>
                  <a:prstClr val="white"/>
                </a:solidFill>
                <a:latin typeface="Calisto MT" panose="02040603050505030304"/>
              </a:rPr>
              <a:t>&lt;&lt; ViewModel&gt;&gt;</a:t>
            </a:r>
          </a:p>
          <a:p>
            <a:pPr algn="ctr" defTabSz="457200"/>
            <a:endParaRPr lang="en-US" dirty="0">
              <a:solidFill>
                <a:prstClr val="white"/>
              </a:solidFill>
              <a:latin typeface="Calisto MT" panose="02040603050505030304"/>
            </a:endParaRPr>
          </a:p>
          <a:p>
            <a:pPr algn="ctr" defTabSz="457200"/>
            <a:r>
              <a:rPr lang="en-NZ" dirty="0" err="1">
                <a:solidFill>
                  <a:prstClr val="white"/>
                </a:solidFill>
                <a:latin typeface="Calisto MT" panose="02040603050505030304"/>
              </a:rPr>
              <a:t>GameController</a:t>
            </a:r>
            <a:endParaRPr lang="en-US" dirty="0">
              <a:solidFill>
                <a:prstClr val="white"/>
              </a:solidFill>
              <a:latin typeface="Calisto MT" panose="02040603050505030304"/>
            </a:endParaRPr>
          </a:p>
        </p:txBody>
      </p:sp>
      <p:sp>
        <p:nvSpPr>
          <p:cNvPr id="32" name="TextBox 31">
            <a:extLst>
              <a:ext uri="{FF2B5EF4-FFF2-40B4-BE49-F238E27FC236}">
                <a16:creationId xmlns:a16="http://schemas.microsoft.com/office/drawing/2014/main" id="{034C5D55-3F2B-41F3-AD23-B48A553CC03E}"/>
              </a:ext>
            </a:extLst>
          </p:cNvPr>
          <p:cNvSpPr txBox="1"/>
          <p:nvPr/>
        </p:nvSpPr>
        <p:spPr>
          <a:xfrm>
            <a:off x="752475" y="1714491"/>
            <a:ext cx="2130428" cy="923330"/>
          </a:xfrm>
          <a:prstGeom prst="rect">
            <a:avLst/>
          </a:prstGeom>
          <a:noFill/>
          <a:ln>
            <a:solidFill>
              <a:schemeClr val="accent1"/>
            </a:solidFill>
          </a:ln>
        </p:spPr>
        <p:txBody>
          <a:bodyPr wrap="square" rtlCol="0">
            <a:spAutoFit/>
          </a:bodyPr>
          <a:lstStyle/>
          <a:p>
            <a:pPr algn="ctr" defTabSz="457200"/>
            <a:r>
              <a:rPr lang="en-US" dirty="0">
                <a:solidFill>
                  <a:prstClr val="white"/>
                </a:solidFill>
                <a:latin typeface="Calisto MT" panose="02040603050505030304"/>
              </a:rPr>
              <a:t>&lt;&lt; View&gt;&gt;</a:t>
            </a:r>
          </a:p>
          <a:p>
            <a:pPr algn="ctr" defTabSz="457200"/>
            <a:endParaRPr lang="en-US" dirty="0">
              <a:solidFill>
                <a:prstClr val="white"/>
              </a:solidFill>
              <a:latin typeface="Calisto MT" panose="02040603050505030304"/>
            </a:endParaRPr>
          </a:p>
          <a:p>
            <a:pPr algn="ctr" defTabSz="457200"/>
            <a:r>
              <a:rPr lang="en-NZ" dirty="0" err="1">
                <a:solidFill>
                  <a:prstClr val="white"/>
                </a:solidFill>
                <a:latin typeface="Calisto MT" panose="02040603050505030304"/>
              </a:rPr>
              <a:t>View.Desiner.cs</a:t>
            </a:r>
            <a:endParaRPr lang="en-NZ" dirty="0">
              <a:solidFill>
                <a:prstClr val="white"/>
              </a:solidFill>
              <a:latin typeface="Calisto MT" panose="02040603050505030304"/>
            </a:endParaRPr>
          </a:p>
        </p:txBody>
      </p:sp>
      <p:cxnSp>
        <p:nvCxnSpPr>
          <p:cNvPr id="33" name="Straight Arrow Connector 32">
            <a:extLst>
              <a:ext uri="{FF2B5EF4-FFF2-40B4-BE49-F238E27FC236}">
                <a16:creationId xmlns:a16="http://schemas.microsoft.com/office/drawing/2014/main" id="{0920B9E3-1B05-4336-B1A8-934591B5682F}"/>
              </a:ext>
            </a:extLst>
          </p:cNvPr>
          <p:cNvCxnSpPr>
            <a:cxnSpLocks/>
          </p:cNvCxnSpPr>
          <p:nvPr/>
        </p:nvCxnSpPr>
        <p:spPr>
          <a:xfrm>
            <a:off x="7944070" y="1973629"/>
            <a:ext cx="640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84BE0DB-B0E1-48D6-94B5-2AC00CFB2173}"/>
              </a:ext>
            </a:extLst>
          </p:cNvPr>
          <p:cNvCxnSpPr/>
          <p:nvPr/>
        </p:nvCxnSpPr>
        <p:spPr>
          <a:xfrm>
            <a:off x="8467725" y="2392729"/>
            <a:ext cx="101185" cy="0"/>
          </a:xfrm>
          <a:prstGeom prst="line">
            <a:avLst/>
          </a:prstGeom>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95140C0-5571-4C93-AB67-75440612D23D}"/>
              </a:ext>
            </a:extLst>
          </p:cNvPr>
          <p:cNvCxnSpPr>
            <a:cxnSpLocks/>
          </p:cNvCxnSpPr>
          <p:nvPr/>
        </p:nvCxnSpPr>
        <p:spPr>
          <a:xfrm>
            <a:off x="8305800" y="2392729"/>
            <a:ext cx="101185" cy="0"/>
          </a:xfrm>
          <a:prstGeom prst="line">
            <a:avLst/>
          </a:prstGeom>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58F5DE1-85F5-4B65-8848-C5FE1484DA30}"/>
              </a:ext>
            </a:extLst>
          </p:cNvPr>
          <p:cNvCxnSpPr>
            <a:cxnSpLocks/>
          </p:cNvCxnSpPr>
          <p:nvPr/>
        </p:nvCxnSpPr>
        <p:spPr>
          <a:xfrm>
            <a:off x="8162925" y="2392729"/>
            <a:ext cx="101185" cy="0"/>
          </a:xfrm>
          <a:prstGeom prst="line">
            <a:avLst/>
          </a:prstGeom>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D6B68334-2B5B-4F44-9037-60FDDA5597CF}"/>
              </a:ext>
            </a:extLst>
          </p:cNvPr>
          <p:cNvCxnSpPr/>
          <p:nvPr/>
        </p:nvCxnSpPr>
        <p:spPr>
          <a:xfrm flipH="1">
            <a:off x="7930735" y="2392729"/>
            <a:ext cx="1714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9410337-BB76-4637-BF30-3E75CF8BCDE8}"/>
              </a:ext>
            </a:extLst>
          </p:cNvPr>
          <p:cNvCxnSpPr>
            <a:cxnSpLocks/>
          </p:cNvCxnSpPr>
          <p:nvPr/>
        </p:nvCxnSpPr>
        <p:spPr>
          <a:xfrm>
            <a:off x="3725606" y="2164129"/>
            <a:ext cx="5511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6C4C84E-9F94-4543-9B56-D5F01A41A341}"/>
              </a:ext>
            </a:extLst>
          </p:cNvPr>
          <p:cNvCxnSpPr>
            <a:cxnSpLocks/>
          </p:cNvCxnSpPr>
          <p:nvPr/>
        </p:nvCxnSpPr>
        <p:spPr>
          <a:xfrm flipH="1">
            <a:off x="3628359" y="2164129"/>
            <a:ext cx="3728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88CE1B9E-9183-408E-8197-B2474C7852E7}"/>
              </a:ext>
            </a:extLst>
          </p:cNvPr>
          <p:cNvCxnSpPr/>
          <p:nvPr/>
        </p:nvCxnSpPr>
        <p:spPr>
          <a:xfrm flipV="1">
            <a:off x="2619374" y="691348"/>
            <a:ext cx="2390775" cy="1371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0AC3FCA-77E8-470A-B240-24F36F7FA59D}"/>
              </a:ext>
            </a:extLst>
          </p:cNvPr>
          <p:cNvCxnSpPr>
            <a:cxnSpLocks/>
          </p:cNvCxnSpPr>
          <p:nvPr/>
        </p:nvCxnSpPr>
        <p:spPr>
          <a:xfrm flipH="1" flipV="1">
            <a:off x="7786777" y="875208"/>
            <a:ext cx="1700568" cy="779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9B7611F4-16B3-417E-BFA8-C9F60D7A1CC8}"/>
              </a:ext>
            </a:extLst>
          </p:cNvPr>
          <p:cNvCxnSpPr>
            <a:cxnSpLocks/>
          </p:cNvCxnSpPr>
          <p:nvPr/>
        </p:nvCxnSpPr>
        <p:spPr>
          <a:xfrm flipV="1">
            <a:off x="6521106" y="951034"/>
            <a:ext cx="1" cy="703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4275B95-57F9-4707-8B26-A0E2681C40BB}"/>
              </a:ext>
            </a:extLst>
          </p:cNvPr>
          <p:cNvCxnSpPr>
            <a:stCxn id="32" idx="1"/>
            <a:endCxn id="28" idx="3"/>
          </p:cNvCxnSpPr>
          <p:nvPr/>
        </p:nvCxnSpPr>
        <p:spPr>
          <a:xfrm>
            <a:off x="752475" y="2176156"/>
            <a:ext cx="2304384" cy="1"/>
          </a:xfrm>
          <a:prstGeom prst="line">
            <a:avLst/>
          </a:prstGeom>
          <a:noFill/>
          <a:ln w="9525" cap="rnd" cmpd="sng" algn="ctr">
            <a:solidFill>
              <a:sysClr val="windowText" lastClr="000000"/>
            </a:solidFill>
            <a:prstDash val="solid"/>
          </a:ln>
          <a:effectLst/>
        </p:spPr>
      </p:cxnSp>
      <p:sp>
        <p:nvSpPr>
          <p:cNvPr id="44" name="TextBox 43">
            <a:extLst>
              <a:ext uri="{FF2B5EF4-FFF2-40B4-BE49-F238E27FC236}">
                <a16:creationId xmlns:a16="http://schemas.microsoft.com/office/drawing/2014/main" id="{3F5BCCA6-08AB-4C07-98DD-F0309B8D1379}"/>
              </a:ext>
            </a:extLst>
          </p:cNvPr>
          <p:cNvSpPr txBox="1"/>
          <p:nvPr/>
        </p:nvSpPr>
        <p:spPr>
          <a:xfrm>
            <a:off x="1896535" y="2897554"/>
            <a:ext cx="8152340" cy="3416320"/>
          </a:xfrm>
          <a:prstGeom prst="rect">
            <a:avLst/>
          </a:prstGeom>
          <a:noFill/>
        </p:spPr>
        <p:txBody>
          <a:bodyPr wrap="square" rtlCol="0">
            <a:spAutoFit/>
          </a:bodyPr>
          <a:lstStyle/>
          <a:p>
            <a:pPr marL="285750" indent="-285750" algn="just" defTabSz="457200">
              <a:buFont typeface="Arial" panose="020B0604020202020204" pitchFamily="34" charset="0"/>
              <a:buChar char="•"/>
            </a:pPr>
            <a:r>
              <a:rPr lang="en-US" dirty="0">
                <a:solidFill>
                  <a:schemeClr val="accent6">
                    <a:lumMod val="75000"/>
                  </a:schemeClr>
                </a:solidFill>
                <a:latin typeface="Calisto MT" panose="02040603050505030304"/>
              </a:rPr>
              <a:t>On slide 110 the code sample represents the View ViewModel and Model and here I have changed those code sample into individual class to explain how the MVVM pattern is applied to this assignment.</a:t>
            </a:r>
          </a:p>
          <a:p>
            <a:pPr marL="285750" indent="-285750" algn="just" defTabSz="457200">
              <a:buFont typeface="Arial" panose="020B0604020202020204" pitchFamily="34" charset="0"/>
              <a:buChar char="•"/>
            </a:pPr>
            <a:endParaRPr lang="en-US" dirty="0">
              <a:solidFill>
                <a:schemeClr val="accent6">
                  <a:lumMod val="75000"/>
                </a:schemeClr>
              </a:solidFill>
              <a:latin typeface="Calisto MT" panose="02040603050505030304"/>
            </a:endParaRPr>
          </a:p>
          <a:p>
            <a:pPr marL="285750" indent="-285750" algn="just" defTabSz="457200">
              <a:buFont typeface="Arial" panose="020B0604020202020204" pitchFamily="34" charset="0"/>
              <a:buChar char="•"/>
            </a:pPr>
            <a:r>
              <a:rPr lang="en-US" dirty="0">
                <a:solidFill>
                  <a:schemeClr val="accent6">
                    <a:lumMod val="75000"/>
                  </a:schemeClr>
                </a:solidFill>
                <a:latin typeface="Calisto MT" panose="02040603050505030304"/>
              </a:rPr>
              <a:t>Here the View is represented by a class called view</a:t>
            </a:r>
            <a:r>
              <a:rPr lang="en-NZ" dirty="0">
                <a:solidFill>
                  <a:schemeClr val="accent6">
                    <a:lumMod val="75000"/>
                  </a:schemeClr>
                </a:solidFill>
                <a:latin typeface="Calisto MT" panose="02040603050505030304"/>
              </a:rPr>
              <a:t>, this is a partial class. This is the user interface and there is another partial class called View which contains method that respond to the events generated by the user.</a:t>
            </a:r>
          </a:p>
          <a:p>
            <a:pPr marL="285750" indent="-285750" algn="just" defTabSz="457200">
              <a:buFont typeface="Arial" panose="020B0604020202020204" pitchFamily="34" charset="0"/>
              <a:buChar char="•"/>
            </a:pPr>
            <a:endParaRPr lang="en-US" dirty="0">
              <a:solidFill>
                <a:schemeClr val="accent6">
                  <a:lumMod val="75000"/>
                </a:schemeClr>
              </a:solidFill>
              <a:latin typeface="Calisto MT" panose="02040603050505030304"/>
            </a:endParaRPr>
          </a:p>
          <a:p>
            <a:pPr marL="285750" indent="-285750" algn="just" defTabSz="457200">
              <a:buFont typeface="Arial" panose="020B0604020202020204" pitchFamily="34" charset="0"/>
              <a:buChar char="•"/>
            </a:pPr>
            <a:r>
              <a:rPr lang="en-US" dirty="0">
                <a:solidFill>
                  <a:schemeClr val="accent6">
                    <a:lumMod val="75000"/>
                  </a:schemeClr>
                </a:solidFill>
                <a:latin typeface="Calisto MT" panose="02040603050505030304"/>
              </a:rPr>
              <a:t>The view pass the events to t</a:t>
            </a:r>
            <a:r>
              <a:rPr lang="en-NZ" dirty="0">
                <a:solidFill>
                  <a:schemeClr val="accent6">
                    <a:lumMod val="75000"/>
                  </a:schemeClr>
                </a:solidFill>
                <a:latin typeface="Calisto MT" panose="02040603050505030304"/>
              </a:rPr>
              <a:t>he Controller, the user inputs are used for manipulating the Model which here is represented by the </a:t>
            </a:r>
            <a:r>
              <a:rPr lang="en-NZ" dirty="0" err="1">
                <a:solidFill>
                  <a:schemeClr val="accent6">
                    <a:lumMod val="75000"/>
                  </a:schemeClr>
                </a:solidFill>
                <a:latin typeface="Calisto MT" panose="02040603050505030304"/>
              </a:rPr>
              <a:t>Wharehouse</a:t>
            </a:r>
            <a:r>
              <a:rPr lang="en-NZ" dirty="0">
                <a:solidFill>
                  <a:schemeClr val="accent6">
                    <a:lumMod val="75000"/>
                  </a:schemeClr>
                </a:solidFill>
                <a:latin typeface="Calisto MT" panose="02040603050505030304"/>
              </a:rPr>
              <a:t> class.</a:t>
            </a:r>
          </a:p>
          <a:p>
            <a:pPr marL="285750" indent="-285750" algn="just" defTabSz="457200">
              <a:buFont typeface="Arial" panose="020B0604020202020204" pitchFamily="34" charset="0"/>
              <a:buChar char="•"/>
            </a:pPr>
            <a:endParaRPr lang="en-US" dirty="0">
              <a:solidFill>
                <a:schemeClr val="accent6">
                  <a:lumMod val="75000"/>
                </a:schemeClr>
              </a:solidFill>
              <a:latin typeface="Calisto MT" panose="02040603050505030304"/>
            </a:endParaRPr>
          </a:p>
          <a:p>
            <a:pPr marL="285750" indent="-285750" algn="just" defTabSz="457200">
              <a:buFont typeface="Arial" panose="020B0604020202020204" pitchFamily="34" charset="0"/>
              <a:buChar char="•"/>
            </a:pPr>
            <a:r>
              <a:rPr lang="en-US" dirty="0">
                <a:solidFill>
                  <a:schemeClr val="accent6">
                    <a:lumMod val="75000"/>
                  </a:schemeClr>
                </a:solidFill>
                <a:latin typeface="Calisto MT" panose="02040603050505030304"/>
              </a:rPr>
              <a:t>T</a:t>
            </a:r>
            <a:r>
              <a:rPr lang="en-NZ" dirty="0">
                <a:solidFill>
                  <a:schemeClr val="accent6">
                    <a:lumMod val="75000"/>
                  </a:schemeClr>
                </a:solidFill>
                <a:latin typeface="Calisto MT" panose="02040603050505030304"/>
              </a:rPr>
              <a:t>he result of the manipulation, is passed back to the View.</a:t>
            </a:r>
          </a:p>
        </p:txBody>
      </p:sp>
    </p:spTree>
    <p:extLst>
      <p:ext uri="{BB962C8B-B14F-4D97-AF65-F5344CB8AC3E}">
        <p14:creationId xmlns:p14="http://schemas.microsoft.com/office/powerpoint/2010/main" val="131325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84645" y="283633"/>
            <a:ext cx="12104180" cy="673182"/>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80000"/>
              </a:lnSpc>
            </a:pPr>
            <a:r>
              <a:rPr lang="en-NZ" sz="2100" b="1" dirty="0">
                <a:solidFill>
                  <a:schemeClr val="tx1"/>
                </a:solidFill>
                <a:effectLst/>
              </a:rPr>
              <a:t>1.1.3 Model–View–</a:t>
            </a:r>
            <a:r>
              <a:rPr lang="en-NZ" sz="2100" b="1" dirty="0" err="1">
                <a:solidFill>
                  <a:schemeClr val="tx1"/>
                </a:solidFill>
                <a:effectLst/>
              </a:rPr>
              <a:t>Viewmodel</a:t>
            </a:r>
            <a:r>
              <a:rPr lang="en-NZ" sz="2100" b="1" dirty="0">
                <a:solidFill>
                  <a:schemeClr val="tx1"/>
                </a:solidFill>
                <a:effectLst/>
              </a:rPr>
              <a:t>  </a:t>
            </a:r>
            <a:r>
              <a:rPr lang="en-US" sz="2100" b="1" dirty="0">
                <a:solidFill>
                  <a:schemeClr val="tx1"/>
                </a:solidFill>
                <a:effectLst/>
              </a:rPr>
              <a:t>(Compare and contrast)</a:t>
            </a:r>
          </a:p>
        </p:txBody>
      </p:sp>
      <p:sp>
        <p:nvSpPr>
          <p:cNvPr id="3" name="TextBox 2">
            <a:extLst>
              <a:ext uri="{FF2B5EF4-FFF2-40B4-BE49-F238E27FC236}">
                <a16:creationId xmlns:a16="http://schemas.microsoft.com/office/drawing/2014/main" id="{34E33C71-0296-4745-AB43-C5FF3C19EDC2}"/>
              </a:ext>
            </a:extLst>
          </p:cNvPr>
          <p:cNvSpPr txBox="1"/>
          <p:nvPr/>
        </p:nvSpPr>
        <p:spPr>
          <a:xfrm>
            <a:off x="6136735" y="1326050"/>
            <a:ext cx="5524119" cy="5076735"/>
          </a:xfrm>
          <a:prstGeom prst="rect">
            <a:avLst/>
          </a:prstGeom>
          <a:noFill/>
        </p:spPr>
        <p:txBody>
          <a:bodyPr wrap="square" rtlCol="0">
            <a:spAutoFit/>
          </a:bodyPr>
          <a:lstStyle/>
          <a:p>
            <a:pPr algn="ctr"/>
            <a:r>
              <a:rPr lang="en-US" sz="1799" dirty="0">
                <a:solidFill>
                  <a:schemeClr val="accent6">
                    <a:lumMod val="75000"/>
                  </a:schemeClr>
                </a:solidFill>
              </a:rPr>
              <a:t>Model–View–ViewModel (MVVM)</a:t>
            </a:r>
          </a:p>
          <a:p>
            <a:pPr algn="just"/>
            <a:endParaRPr lang="en-US" sz="1799" dirty="0">
              <a:solidFill>
                <a:schemeClr val="tx2">
                  <a:lumMod val="90000"/>
                </a:schemeClr>
              </a:solidFill>
            </a:endParaRPr>
          </a:p>
          <a:p>
            <a:pPr marL="285664" indent="-285664" algn="just">
              <a:buFont typeface="Arial" panose="020B0604020202020204" pitchFamily="34" charset="0"/>
              <a:buChar char="•"/>
            </a:pPr>
            <a:r>
              <a:rPr lang="en-US" sz="1600" dirty="0"/>
              <a:t>Another popular method to connect the view to the model is through something un-creatively called a </a:t>
            </a:r>
            <a:r>
              <a:rPr lang="en-US" sz="1600" b="1" dirty="0"/>
              <a:t>ViewModel</a:t>
            </a:r>
            <a:r>
              <a:rPr lang="en-US" sz="1600" dirty="0"/>
              <a:t>. Unlike the controller method, the ViewModel method relies heavily on the frontend of the application.</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Unlike the MVC method, the ViewModel isn’t a controller. It instead acts as a binder that binds data between the view and model. Whereas the MVC format is specifically designed to create a separation of concerns between the model and view, the MVVM format with data-binding is designed specifically to allow the view and model to communicate directly with each other.</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MVVM format comes with its own flaws as well. Because it relies on data binding, the ViewModel consumes a considerable amount of memory in comparison to it’s controlling counterparts.</a:t>
            </a:r>
          </a:p>
        </p:txBody>
      </p:sp>
      <p:sp>
        <p:nvSpPr>
          <p:cNvPr id="5" name="TextBox 4">
            <a:extLst>
              <a:ext uri="{FF2B5EF4-FFF2-40B4-BE49-F238E27FC236}">
                <a16:creationId xmlns:a16="http://schemas.microsoft.com/office/drawing/2014/main" id="{4EA77405-C1CA-4C75-AB36-3A10FE0F3790}"/>
              </a:ext>
            </a:extLst>
          </p:cNvPr>
          <p:cNvSpPr txBox="1"/>
          <p:nvPr/>
        </p:nvSpPr>
        <p:spPr>
          <a:xfrm>
            <a:off x="405780" y="1257926"/>
            <a:ext cx="5524119" cy="5600074"/>
          </a:xfrm>
          <a:prstGeom prst="rect">
            <a:avLst/>
          </a:prstGeom>
          <a:noFill/>
        </p:spPr>
        <p:txBody>
          <a:bodyPr wrap="square" rtlCol="0">
            <a:spAutoFit/>
          </a:bodyPr>
          <a:lstStyle/>
          <a:p>
            <a:pPr algn="ctr"/>
            <a:r>
              <a:rPr lang="en-US" sz="1799" dirty="0">
                <a:solidFill>
                  <a:schemeClr val="accent6">
                    <a:lumMod val="75000"/>
                  </a:schemeClr>
                </a:solidFill>
              </a:rPr>
              <a:t>Model View Controller (MVC)</a:t>
            </a:r>
          </a:p>
          <a:p>
            <a:pPr algn="just"/>
            <a:endParaRPr lang="en-US" sz="1799" dirty="0">
              <a:solidFill>
                <a:schemeClr val="tx2">
                  <a:lumMod val="90000"/>
                </a:schemeClr>
              </a:solidFill>
            </a:endParaRPr>
          </a:p>
          <a:p>
            <a:pPr marL="285664" indent="-285664" algn="just">
              <a:buFont typeface="Arial" panose="020B0604020202020204" pitchFamily="34" charset="0"/>
              <a:buChar char="•"/>
            </a:pPr>
            <a:r>
              <a:rPr lang="en-US" sz="1600" dirty="0"/>
              <a:t>In the MVC pattern the controller acts as a tool that directly manipulates the data in its given model.</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Each controller is designed to both receive data and send back appropriate information based on the data received.</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The MVC pattern was specifically designed in such way that the view and the model don’t need to know anything about each other. Because of this, the MVC pattern allows developers to work simultaneously on different components of a web application without impacting one another.</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For one, the use of controllers to manipulate data models creates clutter in the backend. It’s standard for each model in a database to have its own controller, so when an application scales much larger and evolves into an operation with many related models, the amount of controllers used must grow in tandem.</a:t>
            </a:r>
          </a:p>
          <a:p>
            <a:pPr marL="285664" indent="-285664">
              <a:buFont typeface="Arial" panose="020B0604020202020204" pitchFamily="34" charset="0"/>
              <a:buChar char="•"/>
            </a:pPr>
            <a:endParaRPr lang="en-US" sz="1799" dirty="0">
              <a:solidFill>
                <a:schemeClr val="tx2">
                  <a:lumMod val="90000"/>
                </a:schemeClr>
              </a:solidFill>
            </a:endParaRPr>
          </a:p>
        </p:txBody>
      </p:sp>
      <p:sp>
        <p:nvSpPr>
          <p:cNvPr id="7" name="TextBox 6">
            <a:extLst>
              <a:ext uri="{FF2B5EF4-FFF2-40B4-BE49-F238E27FC236}">
                <a16:creationId xmlns:a16="http://schemas.microsoft.com/office/drawing/2014/main" id="{0F2E2241-9531-447D-B241-62063E9273C2}"/>
              </a:ext>
            </a:extLst>
          </p:cNvPr>
          <p:cNvSpPr txBox="1"/>
          <p:nvPr/>
        </p:nvSpPr>
        <p:spPr>
          <a:xfrm>
            <a:off x="2094690" y="956814"/>
            <a:ext cx="7999445" cy="369236"/>
          </a:xfrm>
          <a:prstGeom prst="rect">
            <a:avLst/>
          </a:prstGeom>
          <a:noFill/>
        </p:spPr>
        <p:txBody>
          <a:bodyPr wrap="square" rtlCol="0">
            <a:spAutoFit/>
          </a:bodyPr>
          <a:lstStyle/>
          <a:p>
            <a:pPr algn="ctr"/>
            <a:r>
              <a:rPr lang="en-US" sz="1799" dirty="0">
                <a:solidFill>
                  <a:schemeClr val="accent6">
                    <a:lumMod val="75000"/>
                  </a:schemeClr>
                </a:solidFill>
              </a:rPr>
              <a:t>Model View Controller (MVC) vs Model–View–ViewModel (MVVM) </a:t>
            </a:r>
          </a:p>
        </p:txBody>
      </p:sp>
    </p:spTree>
    <p:extLst>
      <p:ext uri="{BB962C8B-B14F-4D97-AF65-F5344CB8AC3E}">
        <p14:creationId xmlns:p14="http://schemas.microsoft.com/office/powerpoint/2010/main" val="360832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84645" y="260648"/>
            <a:ext cx="12104180" cy="1151166"/>
          </a:xfrm>
          <a:prstGeom prst="rect">
            <a:avLst/>
          </a:prstGeom>
        </p:spPr>
        <p:txBody>
          <a:bodyP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80000"/>
              </a:lnSpc>
            </a:pPr>
            <a:r>
              <a:rPr lang="en-NZ" sz="2100" b="1" dirty="0">
                <a:solidFill>
                  <a:schemeClr val="tx1"/>
                </a:solidFill>
                <a:effectLst/>
              </a:rPr>
              <a:t>1.1.4 Model–View–Viewmodel</a:t>
            </a:r>
          </a:p>
          <a:p>
            <a:pPr>
              <a:lnSpc>
                <a:spcPct val="180000"/>
              </a:lnSpc>
            </a:pPr>
            <a:r>
              <a:rPr lang="en-NZ" sz="2100" b="1" dirty="0">
                <a:solidFill>
                  <a:schemeClr val="tx1"/>
                </a:solidFill>
                <a:effectLst/>
              </a:rPr>
              <a:t>  </a:t>
            </a:r>
            <a:r>
              <a:rPr lang="en-US" sz="2100" b="1" dirty="0">
                <a:solidFill>
                  <a:schemeClr val="tx1"/>
                </a:solidFill>
                <a:effectLst/>
              </a:rPr>
              <a:t>(</a:t>
            </a:r>
            <a:r>
              <a:rPr lang="en-NZ" sz="2100" b="1" dirty="0">
                <a:solidFill>
                  <a:schemeClr val="tx1"/>
                </a:solidFill>
                <a:effectLst/>
              </a:rPr>
              <a:t>Effectiveness of your approach </a:t>
            </a:r>
            <a:r>
              <a:rPr lang="en-US" sz="2100" b="1" dirty="0">
                <a:solidFill>
                  <a:schemeClr val="tx1"/>
                </a:solidFill>
                <a:effectLst/>
              </a:rPr>
              <a:t>)</a:t>
            </a:r>
          </a:p>
        </p:txBody>
      </p:sp>
      <p:sp>
        <p:nvSpPr>
          <p:cNvPr id="3" name="TextBox 2">
            <a:extLst>
              <a:ext uri="{FF2B5EF4-FFF2-40B4-BE49-F238E27FC236}">
                <a16:creationId xmlns:a16="http://schemas.microsoft.com/office/drawing/2014/main" id="{34E33C71-0296-4745-AB43-C5FF3C19EDC2}"/>
              </a:ext>
            </a:extLst>
          </p:cNvPr>
          <p:cNvSpPr txBox="1"/>
          <p:nvPr/>
        </p:nvSpPr>
        <p:spPr>
          <a:xfrm>
            <a:off x="1094032" y="1538253"/>
            <a:ext cx="10229301" cy="4797884"/>
          </a:xfrm>
          <a:prstGeom prst="rect">
            <a:avLst/>
          </a:prstGeom>
          <a:noFill/>
        </p:spPr>
        <p:txBody>
          <a:bodyPr wrap="square" rtlCol="0">
            <a:spAutoFit/>
          </a:bodyPr>
          <a:lstStyle/>
          <a:p>
            <a:pPr marL="285664" indent="-285664" algn="just">
              <a:buFont typeface="Arial" panose="020B0604020202020204" pitchFamily="34" charset="0"/>
              <a:buChar char="•"/>
            </a:pPr>
            <a:r>
              <a:rPr lang="en-US" sz="1799" dirty="0"/>
              <a:t>At a first glance, MVVM seems very similar to the Model-View-Controller pattern, because both of them do a great job in abstracting the view’s state and behavior.</a:t>
            </a:r>
          </a:p>
          <a:p>
            <a:pPr marL="285664" indent="-285664" algn="just">
              <a:buFont typeface="Arial" panose="020B0604020202020204" pitchFamily="34" charset="0"/>
              <a:buChar char="•"/>
            </a:pPr>
            <a:endParaRPr lang="en-US" sz="1799" dirty="0"/>
          </a:p>
          <a:p>
            <a:pPr marL="285664" indent="-285664" algn="just">
              <a:buFont typeface="Arial" panose="020B0604020202020204" pitchFamily="34" charset="0"/>
              <a:buChar char="•"/>
            </a:pPr>
            <a:r>
              <a:rPr lang="en-US" sz="1799" dirty="0"/>
              <a:t>The Presentation Model abstracts a View independent from a specific user-interface platform, whereas the MVVM pattern was created to simplify the event driven programming of user interfaces.</a:t>
            </a:r>
          </a:p>
          <a:p>
            <a:pPr marL="285664" indent="-285664" algn="just">
              <a:buFont typeface="Arial" panose="020B0604020202020204" pitchFamily="34" charset="0"/>
              <a:buChar char="•"/>
            </a:pPr>
            <a:endParaRPr lang="en-US" sz="1799" dirty="0"/>
          </a:p>
          <a:p>
            <a:pPr marL="285664" indent="-285664" algn="just">
              <a:buFont typeface="Arial" panose="020B0604020202020204" pitchFamily="34" charset="0"/>
              <a:buChar char="•"/>
            </a:pPr>
            <a:r>
              <a:rPr lang="en-US" sz="1799" dirty="0"/>
              <a:t>MVVM, </a:t>
            </a:r>
            <a:r>
              <a:rPr lang="en-US" sz="1799" b="1" dirty="0"/>
              <a:t>ViewModel exposes streams of events</a:t>
            </a:r>
            <a:r>
              <a:rPr lang="en-US" sz="1799" dirty="0"/>
              <a:t> to which the Views can bind to. Like this, the ViewModel does not need to hold a reference to the View anymore, like the Controller is.</a:t>
            </a:r>
          </a:p>
          <a:p>
            <a:pPr marL="285664" indent="-285664" algn="just">
              <a:buFont typeface="Arial" panose="020B0604020202020204" pitchFamily="34" charset="0"/>
              <a:buChar char="•"/>
            </a:pPr>
            <a:endParaRPr lang="en-US" sz="1799" dirty="0"/>
          </a:p>
          <a:p>
            <a:pPr marL="285664" indent="-285664" algn="just">
              <a:buFont typeface="Arial" panose="020B0604020202020204" pitchFamily="34" charset="0"/>
              <a:buChar char="•"/>
            </a:pPr>
            <a:r>
              <a:rPr lang="en-US" sz="1799" dirty="0"/>
              <a:t>The Views also notify the ViewModel about different actions. Thus, the MVVM pattern supports two-way data binding between the View and ViewModel and there is a many-to-one relationship between View and ViewModel.  </a:t>
            </a:r>
          </a:p>
          <a:p>
            <a:pPr marL="285664" indent="-285664" algn="just">
              <a:buFont typeface="Arial" panose="020B0604020202020204" pitchFamily="34" charset="0"/>
              <a:buChar char="•"/>
            </a:pPr>
            <a:endParaRPr lang="en-US" sz="1799" dirty="0"/>
          </a:p>
          <a:p>
            <a:pPr marL="285664" indent="-285664" algn="just">
              <a:buFont typeface="Arial" panose="020B0604020202020204" pitchFamily="34" charset="0"/>
              <a:buChar char="•"/>
            </a:pPr>
            <a:r>
              <a:rPr lang="en-US" sz="1799" dirty="0"/>
              <a:t>View has a reference to ViewModel but </a:t>
            </a:r>
            <a:r>
              <a:rPr lang="en-US" sz="1799" b="1" dirty="0"/>
              <a:t>ViewModel has no information about the View</a:t>
            </a:r>
            <a:r>
              <a:rPr lang="en-US" sz="1799" dirty="0"/>
              <a:t>. The consumer of the data should know about the producer, but the producer — the ViewModel — doesn’t know, and doesn’t care, who consumes the data.  </a:t>
            </a:r>
          </a:p>
        </p:txBody>
      </p:sp>
    </p:spTree>
    <p:extLst>
      <p:ext uri="{BB962C8B-B14F-4D97-AF65-F5344CB8AC3E}">
        <p14:creationId xmlns:p14="http://schemas.microsoft.com/office/powerpoint/2010/main" val="257132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84644" y="301992"/>
            <a:ext cx="12104180" cy="822752"/>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80000"/>
              </a:lnSpc>
            </a:pPr>
            <a:r>
              <a:rPr lang="en-NZ" sz="2100" b="1" dirty="0">
                <a:solidFill>
                  <a:schemeClr val="tx1"/>
                </a:solidFill>
                <a:effectLst/>
              </a:rPr>
              <a:t>1.1.5 Model–View–</a:t>
            </a:r>
            <a:r>
              <a:rPr lang="en-NZ" sz="2100" b="1" dirty="0" err="1">
                <a:solidFill>
                  <a:schemeClr val="tx1"/>
                </a:solidFill>
                <a:effectLst/>
              </a:rPr>
              <a:t>Viewmodel</a:t>
            </a:r>
            <a:r>
              <a:rPr lang="en-NZ" sz="2100" b="1" dirty="0">
                <a:solidFill>
                  <a:schemeClr val="tx1"/>
                </a:solidFill>
                <a:effectLst/>
              </a:rPr>
              <a:t> </a:t>
            </a:r>
            <a:r>
              <a:rPr lang="en-US" sz="2100" b="1" dirty="0">
                <a:solidFill>
                  <a:schemeClr val="tx1"/>
                </a:solidFill>
                <a:effectLst/>
              </a:rPr>
              <a:t>(Improvements)</a:t>
            </a:r>
          </a:p>
        </p:txBody>
      </p:sp>
      <p:sp>
        <p:nvSpPr>
          <p:cNvPr id="3" name="TextBox 2">
            <a:extLst>
              <a:ext uri="{FF2B5EF4-FFF2-40B4-BE49-F238E27FC236}">
                <a16:creationId xmlns:a16="http://schemas.microsoft.com/office/drawing/2014/main" id="{34E33C71-0296-4745-AB43-C5FF3C19EDC2}"/>
              </a:ext>
            </a:extLst>
          </p:cNvPr>
          <p:cNvSpPr txBox="1"/>
          <p:nvPr/>
        </p:nvSpPr>
        <p:spPr>
          <a:xfrm>
            <a:off x="169289" y="1439853"/>
            <a:ext cx="12019535" cy="369236"/>
          </a:xfrm>
          <a:prstGeom prst="rect">
            <a:avLst/>
          </a:prstGeom>
          <a:noFill/>
        </p:spPr>
        <p:txBody>
          <a:bodyPr wrap="square" rtlCol="0">
            <a:spAutoFit/>
          </a:bodyPr>
          <a:lstStyle/>
          <a:p>
            <a:pPr algn="ctr"/>
            <a:endParaRPr lang="en-US" sz="1799" dirty="0"/>
          </a:p>
        </p:txBody>
      </p:sp>
      <p:sp>
        <p:nvSpPr>
          <p:cNvPr id="4" name="TextBox 3"/>
          <p:cNvSpPr txBox="1"/>
          <p:nvPr/>
        </p:nvSpPr>
        <p:spPr>
          <a:xfrm>
            <a:off x="410329" y="1268760"/>
            <a:ext cx="11368166" cy="5446363"/>
          </a:xfrm>
          <a:prstGeom prst="rect">
            <a:avLst/>
          </a:prstGeom>
          <a:noFill/>
        </p:spPr>
        <p:txBody>
          <a:bodyPr wrap="square" rtlCol="0">
            <a:spAutoFit/>
          </a:bodyPr>
          <a:lstStyle/>
          <a:p>
            <a:pPr marL="285664" indent="-285664" algn="just">
              <a:buFont typeface="Arial" panose="020B0604020202020204" pitchFamily="34" charset="0"/>
              <a:buChar char="•"/>
            </a:pPr>
            <a:r>
              <a:rPr lang="en-NZ" sz="1799" dirty="0"/>
              <a:t>Architectural patterns are continuously evolving and MVVM has all the calibre or we can say potential to become powerful, useful yet amazing to implement. MVC has already evolved to a certain level but nothing can be perfect.</a:t>
            </a:r>
          </a:p>
          <a:p>
            <a:pPr algn="just"/>
            <a:endParaRPr lang="en-NZ" sz="1799" dirty="0"/>
          </a:p>
          <a:p>
            <a:pPr marL="285664" indent="-285664" algn="just">
              <a:buFont typeface="Arial" panose="020B0604020202020204" pitchFamily="34" charset="0"/>
              <a:buChar char="•"/>
            </a:pPr>
            <a:r>
              <a:rPr lang="en-NZ" sz="1799" dirty="0"/>
              <a:t>I also agree that there is a slight learning curve associated to MVVM but eventually it is helping us overcome some shortcomings.</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Few Improvement on the below mentioned topics:</a:t>
            </a:r>
          </a:p>
          <a:p>
            <a:pPr marL="285664" indent="-285664" algn="just">
              <a:buFont typeface="Arial" panose="020B0604020202020204" pitchFamily="34" charset="0"/>
              <a:buChar char="•"/>
            </a:pPr>
            <a:endParaRPr lang="en-NZ" sz="1799" dirty="0"/>
          </a:p>
          <a:p>
            <a:pPr marL="742727" lvl="1" indent="-285664" algn="just">
              <a:buFont typeface="Courier New" panose="02070309020205020404" pitchFamily="49" charset="0"/>
              <a:buChar char="o"/>
            </a:pPr>
            <a:r>
              <a:rPr lang="en-NZ" sz="1400" b="1" dirty="0"/>
              <a:t>Separation of concerns</a:t>
            </a:r>
            <a:r>
              <a:rPr lang="en-NZ" sz="1400" dirty="0"/>
              <a:t>. It’s always helpful to divide a problem into smaller pieces, and a pattern like MVVM or MVC is a way to divide an app (or even a single control) into smaller pieces: the actual view, a logical model of the view (view-model), and the view-independent app logic (the model). In particular, it’s a popular workflow to have designers own the view using one tool, developers own the model using another tool, and design integrators own the view-model using both tools.</a:t>
            </a:r>
          </a:p>
          <a:p>
            <a:pPr marL="285664" indent="-285664" algn="just">
              <a:buFont typeface="Arial" panose="020B0604020202020204" pitchFamily="34" charset="0"/>
              <a:buChar char="•"/>
            </a:pPr>
            <a:endParaRPr lang="en-NZ" sz="1400" dirty="0"/>
          </a:p>
          <a:p>
            <a:pPr marL="742727" lvl="1" indent="-285664" algn="just">
              <a:buFont typeface="Courier New" panose="02070309020205020404" pitchFamily="49" charset="0"/>
              <a:buChar char="o"/>
            </a:pPr>
            <a:r>
              <a:rPr lang="en-NZ" sz="1400" b="1" dirty="0"/>
              <a:t>Unit testing</a:t>
            </a:r>
            <a:r>
              <a:rPr lang="en-NZ" sz="1400" dirty="0"/>
              <a:t>. You can unit test the view-model (and consequently the model) independent of the view, thereby not relying on creating windows, driving input, and so on. By keeping the view small, you can test a large portion of your app without ever having to create a window.</a:t>
            </a:r>
          </a:p>
          <a:p>
            <a:pPr marL="285664" indent="-285664" algn="just">
              <a:buFont typeface="Arial" panose="020B0604020202020204" pitchFamily="34" charset="0"/>
              <a:buChar char="•"/>
            </a:pPr>
            <a:endParaRPr lang="en-NZ" sz="1400" dirty="0"/>
          </a:p>
          <a:p>
            <a:pPr marL="742727" lvl="1" indent="-285664" algn="just">
              <a:buFont typeface="Courier New" panose="02070309020205020404" pitchFamily="49" charset="0"/>
              <a:buChar char="o"/>
            </a:pPr>
            <a:r>
              <a:rPr lang="en-NZ" sz="1400" b="1" dirty="0"/>
              <a:t>Agility to user experience changes</a:t>
            </a:r>
            <a:r>
              <a:rPr lang="en-NZ" sz="1400" dirty="0"/>
              <a:t>. The view tends to see the most frequent changes, and the most late changes, as the user experience is tweaked based on end-user feedback. By keeping the view separate, these changes can be accommodated more quickly and with less churn to the app.</a:t>
            </a:r>
          </a:p>
          <a:p>
            <a:pPr marL="742727" lvl="1" indent="-285664">
              <a:buFont typeface="Arial" panose="020B0604020202020204" pitchFamily="34" charset="0"/>
              <a:buChar char="•"/>
            </a:pPr>
            <a:endParaRPr lang="en-NZ" sz="1799" dirty="0"/>
          </a:p>
        </p:txBody>
      </p:sp>
    </p:spTree>
    <p:extLst>
      <p:ext uri="{BB962C8B-B14F-4D97-AF65-F5344CB8AC3E}">
        <p14:creationId xmlns:p14="http://schemas.microsoft.com/office/powerpoint/2010/main" val="93455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492896"/>
            <a:ext cx="12143085" cy="1384424"/>
          </a:xfrm>
        </p:spPr>
        <p:txBody>
          <a:bodyPr>
            <a:noAutofit/>
          </a:bodyPr>
          <a:lstStyle/>
          <a:p>
            <a:pPr algn="ctr"/>
            <a:r>
              <a:rPr lang="en-US" sz="4000" dirty="0">
                <a:solidFill>
                  <a:schemeClr val="dk1"/>
                </a:solidFill>
              </a:rPr>
              <a:t>Knowledge Point 2</a:t>
            </a:r>
            <a:br>
              <a:rPr lang="en-US" sz="4000" dirty="0">
                <a:solidFill>
                  <a:schemeClr val="dk1"/>
                </a:solidFill>
              </a:rPr>
            </a:br>
            <a:r>
              <a:rPr lang="en-NZ" sz="4000" b="1" dirty="0"/>
              <a:t>C# Type Declaration </a:t>
            </a:r>
            <a:endParaRPr lang="en-NZ" sz="4000" dirty="0">
              <a:solidFill>
                <a:schemeClr val="dk1"/>
              </a:solidFill>
            </a:endParaRPr>
          </a:p>
        </p:txBody>
      </p:sp>
    </p:spTree>
    <p:extLst>
      <p:ext uri="{BB962C8B-B14F-4D97-AF65-F5344CB8AC3E}">
        <p14:creationId xmlns:p14="http://schemas.microsoft.com/office/powerpoint/2010/main" val="1802340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32257" y="181943"/>
            <a:ext cx="12104180" cy="810684"/>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80000"/>
              </a:lnSpc>
            </a:pPr>
            <a:r>
              <a:rPr lang="en-NZ" sz="2100" b="1" dirty="0">
                <a:solidFill>
                  <a:schemeClr val="tx1"/>
                </a:solidFill>
                <a:effectLst/>
              </a:rPr>
              <a:t>1.2.1 C# Type Declaration </a:t>
            </a:r>
            <a:r>
              <a:rPr lang="en-US" sz="2100" b="1" dirty="0">
                <a:solidFill>
                  <a:schemeClr val="tx1"/>
                </a:solidFill>
                <a:effectLst/>
              </a:rPr>
              <a:t>(Knowledge point 2)</a:t>
            </a:r>
          </a:p>
        </p:txBody>
      </p:sp>
      <p:sp>
        <p:nvSpPr>
          <p:cNvPr id="3" name="TextBox 2">
            <a:extLst>
              <a:ext uri="{FF2B5EF4-FFF2-40B4-BE49-F238E27FC236}">
                <a16:creationId xmlns:a16="http://schemas.microsoft.com/office/drawing/2014/main" id="{9E6E5D71-D61E-43C7-9E8D-C74AF5F1C3BC}"/>
              </a:ext>
            </a:extLst>
          </p:cNvPr>
          <p:cNvSpPr txBox="1"/>
          <p:nvPr/>
        </p:nvSpPr>
        <p:spPr>
          <a:xfrm>
            <a:off x="850712" y="992627"/>
            <a:ext cx="10487400" cy="5539978"/>
          </a:xfrm>
          <a:prstGeom prst="rect">
            <a:avLst/>
          </a:prstGeom>
          <a:noFill/>
        </p:spPr>
        <p:txBody>
          <a:bodyPr wrap="square" rtlCol="0">
            <a:spAutoFit/>
          </a:bodyPr>
          <a:lstStyle/>
          <a:p>
            <a:pPr marL="285750" indent="-285750" algn="just">
              <a:buFont typeface="Arial" panose="020B0604020202020204" pitchFamily="34" charset="0"/>
              <a:buChar char="•"/>
            </a:pPr>
            <a:r>
              <a:rPr lang="en-US" dirty="0"/>
              <a:t>C# is a strongly-typed language. Every variable and constant has a type, as does every expression that evaluates to a value. Every method signature specifies a type for each input parameter and for the return value. </a:t>
            </a:r>
          </a:p>
          <a:p>
            <a:pPr algn="just"/>
            <a:endParaRPr lang="en-US" dirty="0"/>
          </a:p>
          <a:p>
            <a:pPr marL="285750" indent="-285750" algn="just">
              <a:buFont typeface="Arial" panose="020B0604020202020204" pitchFamily="34" charset="0"/>
              <a:buChar char="•"/>
            </a:pPr>
            <a:r>
              <a:rPr lang="en-US" dirty="0"/>
              <a:t>The .NET class library defines a set of built-in numeric types as well as more complex types that represent a wide variety of logical constructs, such as the file system, network connections, collections and arrays of objects, and dates. A typical C# program uses types from the class library as well as user-defined types that model the concepts that are specific to the program's problem domain.</a:t>
            </a:r>
          </a:p>
          <a:p>
            <a:endParaRPr lang="en-US" dirty="0"/>
          </a:p>
          <a:p>
            <a:pPr marL="285750" indent="-285750">
              <a:buFont typeface="Arial" panose="020B0604020202020204" pitchFamily="34" charset="0"/>
              <a:buChar char="•"/>
            </a:pPr>
            <a:r>
              <a:rPr lang="en-US" dirty="0"/>
              <a:t>The information stored in a type can include the following:</a:t>
            </a:r>
          </a:p>
          <a:p>
            <a:pPr marL="742950" lvl="1" indent="-285750">
              <a:buFont typeface="Arial" panose="020B0604020202020204" pitchFamily="34" charset="0"/>
              <a:buChar char="•"/>
            </a:pPr>
            <a:r>
              <a:rPr lang="en-US" dirty="0"/>
              <a:t>The storage space that a variable of the type requires.</a:t>
            </a:r>
          </a:p>
          <a:p>
            <a:pPr marL="742950" lvl="1" indent="-285750">
              <a:buFont typeface="Arial" panose="020B0604020202020204" pitchFamily="34" charset="0"/>
              <a:buChar char="•"/>
            </a:pPr>
            <a:r>
              <a:rPr lang="en-US" dirty="0"/>
              <a:t>The maximum and minimum values that it can represent.</a:t>
            </a:r>
          </a:p>
          <a:p>
            <a:pPr marL="742950" lvl="1" indent="-285750">
              <a:buFont typeface="Arial" panose="020B0604020202020204" pitchFamily="34" charset="0"/>
              <a:buChar char="•"/>
            </a:pPr>
            <a:r>
              <a:rPr lang="en-US" dirty="0"/>
              <a:t>The members (methods, fields, events, and so on) that it contains.</a:t>
            </a:r>
          </a:p>
          <a:p>
            <a:pPr marL="742950" lvl="1" indent="-285750">
              <a:buFont typeface="Arial" panose="020B0604020202020204" pitchFamily="34" charset="0"/>
              <a:buChar char="•"/>
            </a:pPr>
            <a:r>
              <a:rPr lang="en-US" dirty="0"/>
              <a:t>The base type it inherits from.</a:t>
            </a:r>
          </a:p>
          <a:p>
            <a:pPr marL="742950" lvl="1" indent="-285750">
              <a:buFont typeface="Arial" panose="020B0604020202020204" pitchFamily="34" charset="0"/>
              <a:buChar char="•"/>
            </a:pPr>
            <a:r>
              <a:rPr lang="en-US" dirty="0"/>
              <a:t>The location where the memory for variables will be allocated at run time.</a:t>
            </a:r>
          </a:p>
          <a:p>
            <a:pPr marL="742950" lvl="1" indent="-285750">
              <a:buFont typeface="Arial" panose="020B0604020202020204" pitchFamily="34" charset="0"/>
              <a:buChar char="•"/>
            </a:pPr>
            <a:r>
              <a:rPr lang="en-US" dirty="0"/>
              <a:t>The kinds of operations that are permitted.</a:t>
            </a:r>
          </a:p>
          <a:p>
            <a:pPr marL="285750" indent="-285750">
              <a:buFont typeface="Arial" panose="020B0604020202020204" pitchFamily="34" charset="0"/>
              <a:buChar char="•"/>
            </a:pPr>
            <a:endParaRPr lang="en-US" dirty="0"/>
          </a:p>
          <a:p>
            <a:pPr algn="just"/>
            <a:r>
              <a:rPr lang="en-US" sz="1600" dirty="0"/>
              <a:t>The compiler uses type information to make sure that all operations that are performed in your code are </a:t>
            </a:r>
            <a:r>
              <a:rPr lang="en-US" sz="1600" i="1" dirty="0"/>
              <a:t>type safe</a:t>
            </a:r>
            <a:r>
              <a:rPr lang="en-US" sz="1600" dirty="0"/>
              <a:t>. For example, if you declare a variable of type </a:t>
            </a:r>
            <a:r>
              <a:rPr lang="en-US" sz="1600" u="sng" dirty="0">
                <a:hlinkClick r:id="rId2"/>
              </a:rPr>
              <a:t>int</a:t>
            </a:r>
            <a:r>
              <a:rPr lang="en-US" sz="1600" dirty="0"/>
              <a:t>, the compiler allows you to use the variable in addition and subtraction operations. If you try to perform those same operations on a variable of type </a:t>
            </a:r>
            <a:r>
              <a:rPr lang="en-US" sz="1600" u="sng" dirty="0">
                <a:hlinkClick r:id="rId3"/>
              </a:rPr>
              <a:t>bool</a:t>
            </a:r>
            <a:r>
              <a:rPr lang="en-US" sz="1600" dirty="0"/>
              <a:t>, the compiler generates an error.</a:t>
            </a:r>
          </a:p>
        </p:txBody>
      </p:sp>
      <p:sp>
        <p:nvSpPr>
          <p:cNvPr id="6" name="TextBox 5">
            <a:extLst>
              <a:ext uri="{FF2B5EF4-FFF2-40B4-BE49-F238E27FC236}">
                <a16:creationId xmlns:a16="http://schemas.microsoft.com/office/drawing/2014/main" id="{599E531F-D62F-4C5A-A48A-F979FC3A9E5D}"/>
              </a:ext>
            </a:extLst>
          </p:cNvPr>
          <p:cNvSpPr txBox="1"/>
          <p:nvPr/>
        </p:nvSpPr>
        <p:spPr>
          <a:xfrm>
            <a:off x="2205980" y="6532605"/>
            <a:ext cx="11443951" cy="369236"/>
          </a:xfrm>
          <a:prstGeom prst="rect">
            <a:avLst/>
          </a:prstGeom>
          <a:noFill/>
        </p:spPr>
        <p:txBody>
          <a:bodyPr wrap="square" rtlCol="0">
            <a:spAutoFit/>
          </a:bodyPr>
          <a:lstStyle/>
          <a:p>
            <a:r>
              <a:rPr lang="en-NZ" sz="1799" dirty="0">
                <a:solidFill>
                  <a:schemeClr val="bg1"/>
                </a:solidFill>
              </a:rPr>
              <a:t>Reference: https://docs.microsoft.com/en-us/dotnet/csharp/programming-guide/types/  (Para 1)</a:t>
            </a:r>
          </a:p>
        </p:txBody>
      </p:sp>
    </p:spTree>
    <p:extLst>
      <p:ext uri="{BB962C8B-B14F-4D97-AF65-F5344CB8AC3E}">
        <p14:creationId xmlns:p14="http://schemas.microsoft.com/office/powerpoint/2010/main" val="269978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8FB43F-ECB4-45B1-93D8-50110A92E6AF}"/>
              </a:ext>
            </a:extLst>
          </p:cNvPr>
          <p:cNvPicPr>
            <a:picLocks noChangeAspect="1"/>
          </p:cNvPicPr>
          <p:nvPr/>
        </p:nvPicPr>
        <p:blipFill>
          <a:blip r:embed="rId2"/>
          <a:stretch>
            <a:fillRect/>
          </a:stretch>
        </p:blipFill>
        <p:spPr>
          <a:xfrm>
            <a:off x="7670583" y="191632"/>
            <a:ext cx="4610996" cy="6433356"/>
          </a:xfrm>
          <a:prstGeom prst="rect">
            <a:avLst/>
          </a:prstGeom>
        </p:spPr>
      </p:pic>
      <p:sp>
        <p:nvSpPr>
          <p:cNvPr id="2" name="Title 12">
            <a:extLst>
              <a:ext uri="{FF2B5EF4-FFF2-40B4-BE49-F238E27FC236}">
                <a16:creationId xmlns:a16="http://schemas.microsoft.com/office/drawing/2014/main" id="{A64E6A2F-CB95-43BB-927B-54D0A7548C80}"/>
              </a:ext>
            </a:extLst>
          </p:cNvPr>
          <p:cNvSpPr txBox="1">
            <a:spLocks/>
          </p:cNvSpPr>
          <p:nvPr/>
        </p:nvSpPr>
        <p:spPr>
          <a:xfrm>
            <a:off x="-1898476" y="241409"/>
            <a:ext cx="12104180" cy="956483"/>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80000"/>
              </a:lnSpc>
            </a:pPr>
            <a:r>
              <a:rPr lang="en-NZ" sz="2100" b="1" dirty="0">
                <a:solidFill>
                  <a:schemeClr val="tx1"/>
                </a:solidFill>
                <a:effectLst/>
              </a:rPr>
              <a:t>1.2.2 C# Type Declaration  </a:t>
            </a:r>
            <a:r>
              <a:rPr lang="en-US" sz="2100" b="1" dirty="0">
                <a:solidFill>
                  <a:schemeClr val="tx1"/>
                </a:solidFill>
                <a:effectLst/>
              </a:rPr>
              <a:t>(Implementation with Example)</a:t>
            </a:r>
          </a:p>
        </p:txBody>
      </p:sp>
      <p:sp>
        <p:nvSpPr>
          <p:cNvPr id="3" name="TextBox 2">
            <a:extLst>
              <a:ext uri="{FF2B5EF4-FFF2-40B4-BE49-F238E27FC236}">
                <a16:creationId xmlns:a16="http://schemas.microsoft.com/office/drawing/2014/main" id="{9E6E5D71-D61E-43C7-9E8D-C74AF5F1C3BC}"/>
              </a:ext>
            </a:extLst>
          </p:cNvPr>
          <p:cNvSpPr txBox="1"/>
          <p:nvPr/>
        </p:nvSpPr>
        <p:spPr>
          <a:xfrm>
            <a:off x="221244" y="957377"/>
            <a:ext cx="6845930" cy="4524315"/>
          </a:xfrm>
          <a:prstGeom prst="rect">
            <a:avLst/>
          </a:prstGeom>
          <a:noFill/>
        </p:spPr>
        <p:txBody>
          <a:bodyPr wrap="square" rtlCol="0">
            <a:spAutoFit/>
          </a:bodyPr>
          <a:lstStyle/>
          <a:p>
            <a:pPr marL="285664" indent="-285664" algn="just">
              <a:buFont typeface="Arial" panose="020B0604020202020204" pitchFamily="34" charset="0"/>
              <a:buChar char="•"/>
            </a:pPr>
            <a:r>
              <a:rPr lang="en-US" sz="1600" dirty="0"/>
              <a:t>As we can see that, C# programming language is a </a:t>
            </a:r>
            <a:r>
              <a:rPr lang="en-US" sz="1600" i="1" dirty="0"/>
              <a:t>statically typed</a:t>
            </a:r>
            <a:r>
              <a:rPr lang="en-US" sz="1600" dirty="0"/>
              <a:t> language, which means that every variable and every expression.</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The example on the left shows how I have implement type declaration for each variable and function.</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In this example, we can see that each proprieties of the class has a type declaration. For example the </a:t>
            </a:r>
            <a:r>
              <a:rPr lang="en-US" sz="1600" dirty="0" err="1"/>
              <a:t>moveCount</a:t>
            </a:r>
            <a:r>
              <a:rPr lang="en-US" sz="1600" dirty="0"/>
              <a:t> property the type of the that property is Integer which is represented by an int key word. </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Another example is the player property, the type of that property is Player. Here Player is class which is used for storing the x and y position of the player character.</a:t>
            </a:r>
          </a:p>
          <a:p>
            <a:pPr marL="285664" indent="-285664" algn="just">
              <a:buFont typeface="Arial" panose="020B0604020202020204" pitchFamily="34" charset="0"/>
              <a:buChar char="•"/>
            </a:pPr>
            <a:endParaRPr lang="en-US" sz="1600" dirty="0"/>
          </a:p>
          <a:p>
            <a:pPr marL="285664" indent="-285664" algn="just">
              <a:buFont typeface="Arial" panose="020B0604020202020204" pitchFamily="34" charset="0"/>
              <a:buChar char="•"/>
            </a:pPr>
            <a:r>
              <a:rPr lang="en-US" sz="1600" dirty="0"/>
              <a:t>Data type are not only given to property but also have to specified for function return value. The example on the left show, that the move function return data type is void which means the function is returning nothing. However the </a:t>
            </a:r>
            <a:r>
              <a:rPr lang="en-US" sz="1600" dirty="0" err="1"/>
              <a:t>whichBox</a:t>
            </a:r>
            <a:r>
              <a:rPr lang="en-US" sz="1600" dirty="0"/>
              <a:t> function return data type is Box.</a:t>
            </a:r>
            <a:endParaRPr lang="en-NZ" sz="1600" dirty="0"/>
          </a:p>
        </p:txBody>
      </p:sp>
      <p:cxnSp>
        <p:nvCxnSpPr>
          <p:cNvPr id="10" name="Straight Arrow Connector 9"/>
          <p:cNvCxnSpPr>
            <a:cxnSpLocks/>
          </p:cNvCxnSpPr>
          <p:nvPr/>
        </p:nvCxnSpPr>
        <p:spPr>
          <a:xfrm flipV="1">
            <a:off x="4077879" y="1758313"/>
            <a:ext cx="3960749" cy="1038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V="1">
            <a:off x="4723169" y="1758312"/>
            <a:ext cx="3918868" cy="1303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945755" y="5448931"/>
            <a:ext cx="2884961" cy="297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p:cNvCxnSpPr>
          <p:nvPr/>
        </p:nvCxnSpPr>
        <p:spPr>
          <a:xfrm flipV="1">
            <a:off x="3358108" y="3062023"/>
            <a:ext cx="5283929" cy="188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667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909836" y="5651956"/>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GameController.cs</a:t>
            </a:r>
            <a:r>
              <a:rPr lang="en-NZ" dirty="0"/>
              <a:t> Lines 51 - 83</a:t>
            </a:r>
          </a:p>
        </p:txBody>
      </p:sp>
      <p:sp>
        <p:nvSpPr>
          <p:cNvPr id="5" name="TextBox 4">
            <a:extLst>
              <a:ext uri="{FF2B5EF4-FFF2-40B4-BE49-F238E27FC236}">
                <a16:creationId xmlns:a16="http://schemas.microsoft.com/office/drawing/2014/main" id="{F9BDB7A8-A88A-4C08-9949-2DBA51AC7390}"/>
              </a:ext>
            </a:extLst>
          </p:cNvPr>
          <p:cNvSpPr txBox="1"/>
          <p:nvPr/>
        </p:nvSpPr>
        <p:spPr>
          <a:xfrm>
            <a:off x="3666253" y="334397"/>
            <a:ext cx="4856318" cy="646331"/>
          </a:xfrm>
          <a:prstGeom prst="rect">
            <a:avLst/>
          </a:prstGeom>
          <a:noFill/>
        </p:spPr>
        <p:txBody>
          <a:bodyPr wrap="square" rtlCol="0">
            <a:spAutoFit/>
          </a:bodyPr>
          <a:lstStyle/>
          <a:p>
            <a:r>
              <a:rPr lang="en-NZ" b="1" dirty="0"/>
              <a:t>Feature 2: </a:t>
            </a:r>
            <a:r>
              <a:rPr lang="en-US" dirty="0"/>
              <a:t>Display the Pieces as distinct images</a:t>
            </a:r>
          </a:p>
          <a:p>
            <a:endParaRPr lang="en-NZ" dirty="0"/>
          </a:p>
        </p:txBody>
      </p:sp>
      <p:pic>
        <p:nvPicPr>
          <p:cNvPr id="6" name="Picture 5">
            <a:extLst>
              <a:ext uri="{FF2B5EF4-FFF2-40B4-BE49-F238E27FC236}">
                <a16:creationId xmlns:a16="http://schemas.microsoft.com/office/drawing/2014/main" id="{9A8D7288-4E65-4300-A47B-83E65CD819FA}"/>
              </a:ext>
            </a:extLst>
          </p:cNvPr>
          <p:cNvPicPr>
            <a:picLocks noChangeAspect="1"/>
          </p:cNvPicPr>
          <p:nvPr/>
        </p:nvPicPr>
        <p:blipFill>
          <a:blip r:embed="rId2"/>
          <a:stretch>
            <a:fillRect/>
          </a:stretch>
        </p:blipFill>
        <p:spPr>
          <a:xfrm>
            <a:off x="2854052" y="980728"/>
            <a:ext cx="6048672" cy="4455390"/>
          </a:xfrm>
          <a:prstGeom prst="rect">
            <a:avLst/>
          </a:prstGeom>
        </p:spPr>
      </p:pic>
    </p:spTree>
    <p:extLst>
      <p:ext uri="{BB962C8B-B14F-4D97-AF65-F5344CB8AC3E}">
        <p14:creationId xmlns:p14="http://schemas.microsoft.com/office/powerpoint/2010/main" val="556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189756" y="236948"/>
            <a:ext cx="12104180" cy="598626"/>
          </a:xfrm>
          <a:prstGeom prst="rect">
            <a:avLst/>
          </a:prstGeom>
        </p:spPr>
        <p:txBody>
          <a:bodyPr>
            <a:normAutofit fontScale="850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90000"/>
              </a:lnSpc>
            </a:pPr>
            <a:r>
              <a:rPr lang="en-NZ" sz="2500" b="1" dirty="0">
                <a:solidFill>
                  <a:schemeClr val="tx1"/>
                </a:solidFill>
                <a:effectLst/>
              </a:rPr>
              <a:t>1.2.3 C# Type Declaration  </a:t>
            </a:r>
            <a:r>
              <a:rPr lang="en-US" sz="2500" b="1" dirty="0">
                <a:solidFill>
                  <a:schemeClr val="tx1"/>
                </a:solidFill>
                <a:effectLst/>
              </a:rPr>
              <a:t>(Compare and Contrast)</a:t>
            </a:r>
          </a:p>
        </p:txBody>
      </p:sp>
      <p:sp>
        <p:nvSpPr>
          <p:cNvPr id="3" name="TextBox 2">
            <a:extLst>
              <a:ext uri="{FF2B5EF4-FFF2-40B4-BE49-F238E27FC236}">
                <a16:creationId xmlns:a16="http://schemas.microsoft.com/office/drawing/2014/main" id="{9E6E5D71-D61E-43C7-9E8D-C74AF5F1C3BC}"/>
              </a:ext>
            </a:extLst>
          </p:cNvPr>
          <p:cNvSpPr txBox="1"/>
          <p:nvPr/>
        </p:nvSpPr>
        <p:spPr>
          <a:xfrm>
            <a:off x="808143" y="1483547"/>
            <a:ext cx="10657184" cy="5076005"/>
          </a:xfrm>
          <a:prstGeom prst="rect">
            <a:avLst/>
          </a:prstGeom>
          <a:noFill/>
        </p:spPr>
        <p:txBody>
          <a:bodyPr wrap="square" rtlCol="0">
            <a:spAutoFit/>
          </a:bodyPr>
          <a:lstStyle/>
          <a:p>
            <a:pPr marL="285664" indent="-285664" algn="just">
              <a:buFont typeface="Arial" panose="020B0604020202020204" pitchFamily="34" charset="0"/>
              <a:buChar char="•"/>
            </a:pPr>
            <a:r>
              <a:rPr lang="en-NZ" sz="1799" dirty="0"/>
              <a:t>JavaScript supports five different types of variable: Boolean, number, string, function and object</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JavaScript sets the variable type based on the value assignment. For example when JavaScript encounters the following code it knows that </a:t>
            </a:r>
            <a:r>
              <a:rPr lang="en-NZ" sz="1799" i="1" dirty="0" err="1"/>
              <a:t>myVariable</a:t>
            </a:r>
            <a:r>
              <a:rPr lang="en-NZ" sz="1799" dirty="0"/>
              <a:t> should be of type </a:t>
            </a:r>
            <a:r>
              <a:rPr lang="en-NZ" sz="1799" i="1" dirty="0"/>
              <a:t>number</a:t>
            </a:r>
            <a:r>
              <a:rPr lang="en-NZ" sz="1799" dirty="0"/>
              <a:t>: var </a:t>
            </a:r>
            <a:r>
              <a:rPr lang="en-NZ" sz="1799" dirty="0" err="1"/>
              <a:t>myVariable</a:t>
            </a:r>
            <a:r>
              <a:rPr lang="en-NZ" sz="1799" dirty="0"/>
              <a:t> = 10;</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Similarly, JavaScript will detect in the following example that the variable type is string: var </a:t>
            </a:r>
            <a:r>
              <a:rPr lang="en-NZ" sz="1799" dirty="0" err="1"/>
              <a:t>myVariable</a:t>
            </a:r>
            <a:r>
              <a:rPr lang="en-NZ" sz="1799" dirty="0"/>
              <a:t> = "Hello World!";</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JavaScript is also much more flexible than many other programming languages. With languages such as C# a variable must be declared to be a particular type when it is created and once created, the type cannot be changed. This is referred to as </a:t>
            </a:r>
            <a:r>
              <a:rPr lang="en-NZ" sz="1799" i="1" dirty="0"/>
              <a:t>strong typing</a:t>
            </a:r>
            <a:r>
              <a:rPr lang="en-NZ" sz="1799" dirty="0"/>
              <a:t>. JavaScript, on the other hand, allows the type of a variable to be changed at any time simply by assigning a value of a different type (better known as </a:t>
            </a:r>
            <a:r>
              <a:rPr lang="en-NZ" sz="1799" i="1" dirty="0"/>
              <a:t>loose typing</a:t>
            </a:r>
            <a:r>
              <a:rPr lang="en-NZ" sz="1799" dirty="0"/>
              <a:t>). The following example is perfectly valid use of a variable in JavaScript. At creation time, the variable is clearly of type </a:t>
            </a:r>
            <a:r>
              <a:rPr lang="en-NZ" sz="1799" i="1" dirty="0"/>
              <a:t>number</a:t>
            </a:r>
            <a:r>
              <a:rPr lang="en-NZ" sz="1799" dirty="0"/>
              <a:t>. A later assignment of a </a:t>
            </a:r>
            <a:r>
              <a:rPr lang="en-NZ" sz="1799" i="1" dirty="0"/>
              <a:t>string</a:t>
            </a:r>
            <a:r>
              <a:rPr lang="en-NZ" sz="1799" dirty="0"/>
              <a:t> to this variable changes the type from </a:t>
            </a:r>
            <a:r>
              <a:rPr lang="en-NZ" sz="1799" i="1" dirty="0"/>
              <a:t>number</a:t>
            </a:r>
            <a:r>
              <a:rPr lang="en-NZ" sz="1799" dirty="0"/>
              <a:t> to </a:t>
            </a:r>
            <a:r>
              <a:rPr lang="en-NZ" sz="1799" i="1" dirty="0"/>
              <a:t>string</a:t>
            </a:r>
            <a:r>
              <a:rPr lang="en-NZ" sz="1799" dirty="0"/>
              <a:t>.</a:t>
            </a:r>
          </a:p>
          <a:p>
            <a:pPr marL="285664" indent="-285664" algn="just">
              <a:buFont typeface="Arial" panose="020B0604020202020204" pitchFamily="34" charset="0"/>
              <a:buChar char="•"/>
            </a:pPr>
            <a:endParaRPr lang="en-NZ" sz="1799" dirty="0"/>
          </a:p>
          <a:p>
            <a:pPr marL="742727" lvl="1" indent="-285664" algn="just">
              <a:buFont typeface="Courier New" panose="02070309020205020404" pitchFamily="49" charset="0"/>
              <a:buChar char="o"/>
            </a:pPr>
            <a:r>
              <a:rPr lang="en-NZ" sz="1799" dirty="0" err="1"/>
              <a:t>var</a:t>
            </a:r>
            <a:r>
              <a:rPr lang="en-NZ" sz="1799" dirty="0"/>
              <a:t> </a:t>
            </a:r>
            <a:r>
              <a:rPr lang="en-NZ" sz="1799" dirty="0" err="1"/>
              <a:t>myVariable</a:t>
            </a:r>
            <a:r>
              <a:rPr lang="en-NZ" sz="1799" dirty="0"/>
              <a:t> = 10;</a:t>
            </a:r>
          </a:p>
          <a:p>
            <a:pPr marL="742727" lvl="1" indent="-285664" algn="just">
              <a:buFont typeface="Courier New" panose="02070309020205020404" pitchFamily="49" charset="0"/>
              <a:buChar char="o"/>
            </a:pPr>
            <a:r>
              <a:rPr lang="en-NZ" sz="1799" dirty="0" err="1"/>
              <a:t>myVariable</a:t>
            </a:r>
            <a:r>
              <a:rPr lang="en-NZ" sz="1799" dirty="0"/>
              <a:t> = "This is now a string type variable";				Continued…</a:t>
            </a:r>
          </a:p>
        </p:txBody>
      </p:sp>
      <p:sp>
        <p:nvSpPr>
          <p:cNvPr id="4" name="TextBox 3"/>
          <p:cNvSpPr txBox="1"/>
          <p:nvPr/>
        </p:nvSpPr>
        <p:spPr>
          <a:xfrm>
            <a:off x="4366220" y="776375"/>
            <a:ext cx="4441156" cy="598625"/>
          </a:xfrm>
          <a:prstGeom prst="rect">
            <a:avLst/>
          </a:prstGeom>
          <a:noFill/>
        </p:spPr>
        <p:txBody>
          <a:bodyPr wrap="square" rtlCol="0">
            <a:spAutoFit/>
          </a:bodyPr>
          <a:lstStyle/>
          <a:p>
            <a:pPr>
              <a:lnSpc>
                <a:spcPct val="190000"/>
              </a:lnSpc>
              <a:spcBef>
                <a:spcPct val="0"/>
              </a:spcBef>
            </a:pPr>
            <a:r>
              <a:rPr lang="en-NZ" sz="2000" b="1" dirty="0">
                <a:ln>
                  <a:solidFill>
                    <a:schemeClr val="bg1">
                      <a:lumMod val="75000"/>
                      <a:lumOff val="25000"/>
                      <a:alpha val="10000"/>
                    </a:schemeClr>
                  </a:solidFill>
                </a:ln>
                <a:effectLst>
                  <a:outerShdw blurRad="9525" dist="25400" dir="14640000" algn="tl" rotWithShape="0">
                    <a:schemeClr val="bg1">
                      <a:alpha val="30000"/>
                    </a:schemeClr>
                  </a:outerShdw>
                </a:effectLst>
              </a:rPr>
              <a:t>JavaScript Type Declaration</a:t>
            </a:r>
          </a:p>
        </p:txBody>
      </p:sp>
    </p:spTree>
    <p:extLst>
      <p:ext uri="{BB962C8B-B14F-4D97-AF65-F5344CB8AC3E}">
        <p14:creationId xmlns:p14="http://schemas.microsoft.com/office/powerpoint/2010/main" val="148259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2277988" y="-26894"/>
            <a:ext cx="7776864" cy="900598"/>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230000"/>
              </a:lnSpc>
            </a:pPr>
            <a:r>
              <a:rPr lang="en-NZ" sz="2500" b="1" dirty="0">
                <a:solidFill>
                  <a:schemeClr val="tx1"/>
                </a:solidFill>
                <a:effectLst/>
              </a:rPr>
              <a:t>1.2.3 C# Type Declaration  </a:t>
            </a:r>
            <a:r>
              <a:rPr lang="en-US" sz="2500" b="1" dirty="0">
                <a:solidFill>
                  <a:schemeClr val="tx1"/>
                </a:solidFill>
                <a:effectLst/>
              </a:rPr>
              <a:t>(Compare and Contrast)</a:t>
            </a:r>
          </a:p>
        </p:txBody>
      </p:sp>
      <p:sp>
        <p:nvSpPr>
          <p:cNvPr id="3" name="TextBox 2">
            <a:extLst>
              <a:ext uri="{FF2B5EF4-FFF2-40B4-BE49-F238E27FC236}">
                <a16:creationId xmlns:a16="http://schemas.microsoft.com/office/drawing/2014/main" id="{9E6E5D71-D61E-43C7-9E8D-C74AF5F1C3BC}"/>
              </a:ext>
            </a:extLst>
          </p:cNvPr>
          <p:cNvSpPr txBox="1"/>
          <p:nvPr/>
        </p:nvSpPr>
        <p:spPr>
          <a:xfrm>
            <a:off x="517146" y="1520361"/>
            <a:ext cx="11084213" cy="5076991"/>
          </a:xfrm>
          <a:prstGeom prst="rect">
            <a:avLst/>
          </a:prstGeom>
          <a:noFill/>
        </p:spPr>
        <p:txBody>
          <a:bodyPr wrap="square" rtlCol="0">
            <a:spAutoFit/>
          </a:bodyPr>
          <a:lstStyle/>
          <a:p>
            <a:pPr marL="285664" indent="-285664" algn="just">
              <a:buFont typeface="Arial" panose="020B0604020202020204" pitchFamily="34" charset="0"/>
              <a:buChar char="•"/>
            </a:pPr>
            <a:r>
              <a:rPr lang="en-NZ" sz="1799" dirty="0"/>
              <a:t>C# is statically typed and also a strongly typed language because in C#, each type of data (such as integer, character, hexadecimal, packed decimal, and so forth) is predefined as part of the programming language and all constants or variables defined for a given program must be described with one of the data types.</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C# has two categories of data:</a:t>
            </a:r>
          </a:p>
          <a:p>
            <a:pPr marL="742727" lvl="1" indent="-285664" algn="just">
              <a:buFont typeface="Courier New" panose="02070309020205020404" pitchFamily="49" charset="0"/>
              <a:buChar char="o"/>
            </a:pPr>
            <a:r>
              <a:rPr lang="en-NZ" sz="1799" dirty="0"/>
              <a:t>Primitive data (e.g., number, character)</a:t>
            </a:r>
          </a:p>
          <a:p>
            <a:pPr marL="742727" lvl="1" indent="-285664" algn="just">
              <a:buFont typeface="Courier New" panose="02070309020205020404" pitchFamily="49" charset="0"/>
              <a:buChar char="o"/>
            </a:pPr>
            <a:r>
              <a:rPr lang="en-NZ" sz="1799" dirty="0"/>
              <a:t>Object data (programmer created types)</a:t>
            </a:r>
          </a:p>
          <a:p>
            <a:pPr marL="742727" lvl="1" indent="-285664" algn="just">
              <a:buFont typeface="Courier New" panose="02070309020205020404" pitchFamily="49" charset="0"/>
              <a:buChar char="o"/>
            </a:pPr>
            <a:endParaRPr lang="en-NZ" sz="1799" dirty="0"/>
          </a:p>
          <a:p>
            <a:pPr marL="285664" indent="-285664" algn="just" fontAlgn="base">
              <a:buFont typeface="Arial" panose="020B0604020202020204" pitchFamily="34" charset="0"/>
              <a:buChar char="•"/>
            </a:pPr>
            <a:r>
              <a:rPr lang="en-NZ" sz="1799" dirty="0"/>
              <a:t>A variable is the name given to a memory location. It is the basic unit of storage in a program.</a:t>
            </a:r>
          </a:p>
          <a:p>
            <a:pPr marL="742727" lvl="1" indent="-285664" algn="just" fontAlgn="base">
              <a:buFont typeface="Courier New" panose="02070309020205020404" pitchFamily="49" charset="0"/>
              <a:buChar char="o"/>
            </a:pPr>
            <a:r>
              <a:rPr lang="en-NZ" sz="1799" dirty="0"/>
              <a:t>The value stored in a variable can be changed during program execution.</a:t>
            </a:r>
          </a:p>
          <a:p>
            <a:pPr marL="742727" lvl="1" indent="-285664" algn="just" fontAlgn="base">
              <a:buFont typeface="Courier New" panose="02070309020205020404" pitchFamily="49" charset="0"/>
              <a:buChar char="o"/>
            </a:pPr>
            <a:endParaRPr lang="en-NZ" sz="1799" dirty="0"/>
          </a:p>
          <a:p>
            <a:pPr marL="742727" lvl="1" indent="-285664" algn="just" fontAlgn="base">
              <a:buFont typeface="Courier New" panose="02070309020205020404" pitchFamily="49" charset="0"/>
              <a:buChar char="o"/>
            </a:pPr>
            <a:r>
              <a:rPr lang="en-NZ" sz="1799" dirty="0"/>
              <a:t>A variable is only a name given to a memory location, all the operations done on the variable effects that memory location.</a:t>
            </a:r>
          </a:p>
          <a:p>
            <a:pPr marL="742727" lvl="1" indent="-285664" algn="just" fontAlgn="base">
              <a:buFont typeface="Courier New" panose="02070309020205020404" pitchFamily="49" charset="0"/>
              <a:buChar char="o"/>
            </a:pPr>
            <a:endParaRPr lang="en-NZ" sz="1799" dirty="0"/>
          </a:p>
          <a:p>
            <a:pPr marL="742727" lvl="1" indent="-285664" algn="just" fontAlgn="base">
              <a:buFont typeface="Courier New" panose="02070309020205020404" pitchFamily="49" charset="0"/>
              <a:buChar char="o"/>
            </a:pPr>
            <a:r>
              <a:rPr lang="en-NZ" sz="1799" dirty="0"/>
              <a:t>In C#, all the variables must be declared before they can be used.</a:t>
            </a:r>
          </a:p>
          <a:p>
            <a:pPr marL="742727" lvl="1" indent="-285664" algn="just" fontAlgn="base">
              <a:buFont typeface="Courier New" panose="02070309020205020404" pitchFamily="49" charset="0"/>
              <a:buChar char="o"/>
            </a:pPr>
            <a:endParaRPr lang="en-NZ" sz="1799" dirty="0"/>
          </a:p>
          <a:p>
            <a:pPr marL="285664" indent="-285664" algn="just" fontAlgn="base">
              <a:buFont typeface="Arial" panose="020B0604020202020204" pitchFamily="34" charset="0"/>
              <a:buChar char="•"/>
            </a:pPr>
            <a:r>
              <a:rPr lang="en-NZ" sz="1799" dirty="0"/>
              <a:t>Examples:</a:t>
            </a:r>
          </a:p>
          <a:p>
            <a:pPr marL="285664" indent="-285664">
              <a:buFont typeface="Arial" panose="020B0604020202020204" pitchFamily="34" charset="0"/>
              <a:buChar char="•"/>
            </a:pPr>
            <a:endParaRPr lang="en-NZ" sz="1799" dirty="0"/>
          </a:p>
        </p:txBody>
      </p:sp>
      <p:sp>
        <p:nvSpPr>
          <p:cNvPr id="4" name="TextBox 3"/>
          <p:cNvSpPr txBox="1"/>
          <p:nvPr/>
        </p:nvSpPr>
        <p:spPr>
          <a:xfrm>
            <a:off x="4726260" y="996977"/>
            <a:ext cx="3788373" cy="400110"/>
          </a:xfrm>
          <a:prstGeom prst="rect">
            <a:avLst/>
          </a:prstGeom>
          <a:noFill/>
        </p:spPr>
        <p:txBody>
          <a:bodyPr wrap="square" rtlCol="0">
            <a:spAutoFit/>
          </a:bodyPr>
          <a:lstStyle/>
          <a:p>
            <a:r>
              <a:rPr lang="en-NZ" sz="2000" b="1" dirty="0">
                <a:ln>
                  <a:solidFill>
                    <a:schemeClr val="bg1">
                      <a:lumMod val="75000"/>
                      <a:lumOff val="25000"/>
                      <a:alpha val="10000"/>
                    </a:schemeClr>
                  </a:solidFill>
                </a:ln>
                <a:effectLst>
                  <a:outerShdw blurRad="9525" dist="25400" dir="14640000" algn="tl" rotWithShape="0">
                    <a:schemeClr val="bg1">
                      <a:alpha val="30000"/>
                    </a:schemeClr>
                  </a:outerShdw>
                </a:effectLst>
              </a:rPr>
              <a:t>C# Type Declaration</a:t>
            </a:r>
          </a:p>
        </p:txBody>
      </p:sp>
      <p:pic>
        <p:nvPicPr>
          <p:cNvPr id="6" name="Picture 5">
            <a:extLst>
              <a:ext uri="{FF2B5EF4-FFF2-40B4-BE49-F238E27FC236}">
                <a16:creationId xmlns:a16="http://schemas.microsoft.com/office/drawing/2014/main" id="{8E0F73B7-2564-4AAF-ABEE-8C436F312C1D}"/>
              </a:ext>
            </a:extLst>
          </p:cNvPr>
          <p:cNvPicPr>
            <a:picLocks noChangeAspect="1"/>
          </p:cNvPicPr>
          <p:nvPr/>
        </p:nvPicPr>
        <p:blipFill>
          <a:blip r:embed="rId2"/>
          <a:stretch>
            <a:fillRect/>
          </a:stretch>
        </p:blipFill>
        <p:spPr>
          <a:xfrm>
            <a:off x="2422004" y="5661248"/>
            <a:ext cx="2752725" cy="781050"/>
          </a:xfrm>
          <a:prstGeom prst="rect">
            <a:avLst/>
          </a:prstGeom>
        </p:spPr>
      </p:pic>
    </p:spTree>
    <p:extLst>
      <p:ext uri="{BB962C8B-B14F-4D97-AF65-F5344CB8AC3E}">
        <p14:creationId xmlns:p14="http://schemas.microsoft.com/office/powerpoint/2010/main" val="294878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84645" y="0"/>
            <a:ext cx="12104180" cy="864096"/>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230000"/>
              </a:lnSpc>
            </a:pPr>
            <a:r>
              <a:rPr lang="en-NZ" sz="2500" b="1" dirty="0">
                <a:solidFill>
                  <a:schemeClr val="tx1"/>
                </a:solidFill>
                <a:effectLst/>
              </a:rPr>
              <a:t>1.2.4 C# Type Declaration </a:t>
            </a:r>
            <a:r>
              <a:rPr lang="en-US" sz="2500" b="1" dirty="0">
                <a:solidFill>
                  <a:schemeClr val="tx1"/>
                </a:solidFill>
                <a:effectLst/>
              </a:rPr>
              <a:t>(Effectiveness of Approach)</a:t>
            </a:r>
          </a:p>
        </p:txBody>
      </p:sp>
      <p:sp>
        <p:nvSpPr>
          <p:cNvPr id="3" name="TextBox 2">
            <a:extLst>
              <a:ext uri="{FF2B5EF4-FFF2-40B4-BE49-F238E27FC236}">
                <a16:creationId xmlns:a16="http://schemas.microsoft.com/office/drawing/2014/main" id="{9E6E5D71-D61E-43C7-9E8D-C74AF5F1C3BC}"/>
              </a:ext>
            </a:extLst>
          </p:cNvPr>
          <p:cNvSpPr txBox="1"/>
          <p:nvPr/>
        </p:nvSpPr>
        <p:spPr>
          <a:xfrm>
            <a:off x="760615" y="1124744"/>
            <a:ext cx="10667594" cy="4799134"/>
          </a:xfrm>
          <a:prstGeom prst="rect">
            <a:avLst/>
          </a:prstGeom>
          <a:noFill/>
        </p:spPr>
        <p:txBody>
          <a:bodyPr wrap="square" rtlCol="0">
            <a:spAutoFit/>
          </a:bodyPr>
          <a:lstStyle/>
          <a:p>
            <a:pPr marL="285664" indent="-285664" algn="just">
              <a:buFont typeface="Arial" panose="020B0604020202020204" pitchFamily="34" charset="0"/>
              <a:buChar char="•"/>
            </a:pPr>
            <a:r>
              <a:rPr lang="en-NZ" sz="1799" dirty="0"/>
              <a:t>With data types we can </a:t>
            </a:r>
            <a:r>
              <a:rPr lang="en-NZ" sz="1799" b="1" dirty="0"/>
              <a:t>increase flexibility</a:t>
            </a:r>
            <a:r>
              <a:rPr lang="en-NZ" sz="1799" dirty="0"/>
              <a:t>, Let’s imagine the opposite: a language with a single type. Let’s make that integer; you can only have operations on integer numbers. Naturally, this language is very limited in its usefulness: it doesn’t have strings to ask people for names or addresses. It doesn’t have </a:t>
            </a:r>
            <a:r>
              <a:rPr lang="en-NZ" sz="1799" dirty="0" err="1"/>
              <a:t>booleans</a:t>
            </a:r>
            <a:r>
              <a:rPr lang="en-NZ" sz="1799" dirty="0"/>
              <a:t> with which to evaluate the truthfulness of a logical proposition over those numbers and therefore is incapable of decision-making. And finally, as you can only have one type of number, you’re missing on the possibilities of calculating anything that may fall outside that numeric set. It’d be less useful than a pocket calculator. As you can see, a greater variety data types allow you tackle a great number of problems, and any programming language worth learning should even give you tools to create your own types.</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Another effectiveness is </a:t>
            </a:r>
            <a:r>
              <a:rPr lang="en-NZ" sz="1799" b="1" dirty="0"/>
              <a:t>delimiting semantics, </a:t>
            </a:r>
            <a:r>
              <a:rPr lang="en-NZ" sz="1799" dirty="0"/>
              <a:t>The delimitation of semantics helps the compiler or interpreter detect possible </a:t>
            </a:r>
            <a:r>
              <a:rPr lang="en-NZ" sz="1799" i="1" dirty="0"/>
              <a:t>logical errors</a:t>
            </a:r>
            <a:r>
              <a:rPr lang="en-NZ" sz="1799" dirty="0"/>
              <a:t> in your code. The operation above makes no sense, so this should prompt it to give you an error message. Ultimately, programming languages are tools to aid </a:t>
            </a:r>
            <a:r>
              <a:rPr lang="en-NZ" sz="1799" b="1" dirty="0"/>
              <a:t>people</a:t>
            </a:r>
            <a:r>
              <a:rPr lang="en-NZ" sz="1799" dirty="0"/>
              <a:t> in the creation and maintenance of programs. </a:t>
            </a:r>
            <a:r>
              <a:rPr lang="en-NZ" sz="1799" i="1" dirty="0"/>
              <a:t>Catching your errors</a:t>
            </a:r>
            <a:r>
              <a:rPr lang="en-NZ" sz="1799" dirty="0"/>
              <a:t> is one of the single most important functions of programming language and compiler design. The earlier they catch them, the better. Languages with </a:t>
            </a:r>
            <a:r>
              <a:rPr lang="en-NZ" sz="1799" i="1" dirty="0"/>
              <a:t>strong static typing</a:t>
            </a:r>
            <a:r>
              <a:rPr lang="en-NZ" sz="1799" dirty="0"/>
              <a:t> are better at this, but some people find these type systems to be too restrictive a harness. You have to discover what makes you objectively more productive.</a:t>
            </a:r>
          </a:p>
        </p:txBody>
      </p:sp>
    </p:spTree>
    <p:extLst>
      <p:ext uri="{BB962C8B-B14F-4D97-AF65-F5344CB8AC3E}">
        <p14:creationId xmlns:p14="http://schemas.microsoft.com/office/powerpoint/2010/main" val="161617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11714" y="404664"/>
            <a:ext cx="12104180" cy="956483"/>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2500" b="1" dirty="0">
                <a:solidFill>
                  <a:schemeClr val="tx1"/>
                </a:solidFill>
                <a:effectLst/>
              </a:rPr>
              <a:t>1.2.5 C# Type Declaration</a:t>
            </a:r>
          </a:p>
          <a:p>
            <a:r>
              <a:rPr lang="en-NZ" sz="2500" b="1" dirty="0">
                <a:solidFill>
                  <a:schemeClr val="tx1"/>
                </a:solidFill>
                <a:effectLst/>
              </a:rPr>
              <a:t>  </a:t>
            </a:r>
            <a:r>
              <a:rPr lang="en-US" sz="2500" b="1" dirty="0">
                <a:solidFill>
                  <a:schemeClr val="tx1"/>
                </a:solidFill>
                <a:effectLst/>
              </a:rPr>
              <a:t>(Improvements)</a:t>
            </a:r>
          </a:p>
        </p:txBody>
      </p:sp>
      <p:sp>
        <p:nvSpPr>
          <p:cNvPr id="3" name="TextBox 2">
            <a:extLst>
              <a:ext uri="{FF2B5EF4-FFF2-40B4-BE49-F238E27FC236}">
                <a16:creationId xmlns:a16="http://schemas.microsoft.com/office/drawing/2014/main" id="{9E6E5D71-D61E-43C7-9E8D-C74AF5F1C3BC}"/>
              </a:ext>
            </a:extLst>
          </p:cNvPr>
          <p:cNvSpPr txBox="1"/>
          <p:nvPr/>
        </p:nvSpPr>
        <p:spPr>
          <a:xfrm>
            <a:off x="922850" y="1442098"/>
            <a:ext cx="10343125" cy="5076005"/>
          </a:xfrm>
          <a:prstGeom prst="rect">
            <a:avLst/>
          </a:prstGeom>
          <a:noFill/>
        </p:spPr>
        <p:txBody>
          <a:bodyPr wrap="square" rtlCol="0">
            <a:spAutoFit/>
          </a:bodyPr>
          <a:lstStyle/>
          <a:p>
            <a:pPr marL="285664" indent="-285664" algn="just">
              <a:buFont typeface="Arial" panose="020B0604020202020204" pitchFamily="34" charset="0"/>
              <a:buChar char="•"/>
            </a:pPr>
            <a:r>
              <a:rPr lang="en-NZ" sz="1799" dirty="0"/>
              <a:t>C# provides a number of different data types for aggregating objects. Array, Collection, List, Set, and Map are the workhorses. Each provides a different variation on the common theme "sack of objects." Choosing the most appropriate interface is important to communicating well with code.</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Improvement to the choice of data type can be between choose data structures according to what you want to do instead of what you want to store</a:t>
            </a:r>
            <a:r>
              <a:rPr lang="en-NZ" sz="1799" b="1" dirty="0"/>
              <a:t>.</a:t>
            </a:r>
          </a:p>
          <a:p>
            <a:pPr marL="285664" indent="-285664" algn="just">
              <a:buFont typeface="Arial" panose="020B0604020202020204" pitchFamily="34" charset="0"/>
              <a:buChar char="•"/>
            </a:pPr>
            <a:endParaRPr lang="en-NZ" sz="1799" b="1" dirty="0"/>
          </a:p>
          <a:p>
            <a:pPr marL="285664" indent="-285664" algn="just">
              <a:buFont typeface="Arial" panose="020B0604020202020204" pitchFamily="34" charset="0"/>
              <a:buChar char="•"/>
            </a:pPr>
            <a:r>
              <a:rPr lang="en-NZ" sz="1799" dirty="0"/>
              <a:t>For example, as beginner programmer I thought to use an </a:t>
            </a:r>
            <a:r>
              <a:rPr lang="en-NZ" sz="1799" b="1" dirty="0"/>
              <a:t>array</a:t>
            </a:r>
            <a:r>
              <a:rPr lang="en-NZ" sz="1799" dirty="0"/>
              <a:t> to store some items in a given order. To store two dimensional data, a simple idea is to use a two dimensional array, etc. That is a simple reasoning that is fine for implementing a program that works.</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However, to write an optimized program, it is important to think further about how the data will be used. For example, consider that you need to write a program where you have to store a long list of integer values that is updated periodically (add and remove) and where you want to quickly find the minimum and maximum value.  If a programmer thinks about what he need to store, s/he may decide to use an </a:t>
            </a:r>
            <a:r>
              <a:rPr lang="en-NZ" sz="1799" b="1" dirty="0"/>
              <a:t>array</a:t>
            </a:r>
            <a:r>
              <a:rPr lang="en-NZ" sz="1799" dirty="0"/>
              <a:t>. If the programmer thinks in terms of what he want to do with the data, s/he may decide to use a </a:t>
            </a:r>
            <a:r>
              <a:rPr lang="en-NZ" sz="1799" b="1" dirty="0"/>
              <a:t>list</a:t>
            </a:r>
            <a:r>
              <a:rPr lang="en-NZ" sz="1799" dirty="0"/>
              <a:t> (an array that is dynamically resized) because </a:t>
            </a:r>
            <a:r>
              <a:rPr lang="en-NZ" sz="1799" b="1" dirty="0"/>
              <a:t>add</a:t>
            </a:r>
            <a:r>
              <a:rPr lang="en-NZ" sz="1799" dirty="0"/>
              <a:t> and </a:t>
            </a:r>
            <a:r>
              <a:rPr lang="en-NZ" sz="1799" b="1" dirty="0"/>
              <a:t>remove </a:t>
            </a:r>
            <a:r>
              <a:rPr lang="en-NZ" sz="1799" dirty="0"/>
              <a:t>operations will be performed periodically. </a:t>
            </a:r>
          </a:p>
        </p:txBody>
      </p:sp>
    </p:spTree>
    <p:extLst>
      <p:ext uri="{BB962C8B-B14F-4D97-AF65-F5344CB8AC3E}">
        <p14:creationId xmlns:p14="http://schemas.microsoft.com/office/powerpoint/2010/main" val="18666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492896"/>
            <a:ext cx="12143085" cy="1384424"/>
          </a:xfrm>
        </p:spPr>
        <p:txBody>
          <a:bodyPr>
            <a:noAutofit/>
          </a:bodyPr>
          <a:lstStyle/>
          <a:p>
            <a:pPr algn="ctr"/>
            <a:r>
              <a:rPr lang="en-US" sz="4000" dirty="0">
                <a:solidFill>
                  <a:schemeClr val="dk1"/>
                </a:solidFill>
              </a:rPr>
              <a:t>Knowledge Point 3</a:t>
            </a:r>
            <a:br>
              <a:rPr lang="en-US" sz="4000" dirty="0">
                <a:solidFill>
                  <a:schemeClr val="dk1"/>
                </a:solidFill>
              </a:rPr>
            </a:br>
            <a:r>
              <a:rPr lang="en-NZ" sz="4000" b="1" dirty="0"/>
              <a:t>C# Access Modifiers</a:t>
            </a:r>
            <a:endParaRPr lang="en-NZ" sz="4000" dirty="0">
              <a:solidFill>
                <a:schemeClr val="dk1"/>
              </a:solidFill>
            </a:endParaRPr>
          </a:p>
        </p:txBody>
      </p:sp>
    </p:spTree>
    <p:extLst>
      <p:ext uri="{BB962C8B-B14F-4D97-AF65-F5344CB8AC3E}">
        <p14:creationId xmlns:p14="http://schemas.microsoft.com/office/powerpoint/2010/main" val="256029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84645" y="260648"/>
            <a:ext cx="12104180" cy="711015"/>
          </a:xfrm>
          <a:prstGeom prst="rect">
            <a:avLst/>
          </a:prstGeom>
        </p:spPr>
        <p:txBody>
          <a:bodyP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1.3.1 C# Access Modifiers</a:t>
            </a:r>
          </a:p>
          <a:p>
            <a:r>
              <a:rPr lang="en-NZ" sz="3999" dirty="0">
                <a:solidFill>
                  <a:schemeClr val="tx1"/>
                </a:solidFill>
                <a:effectLst/>
              </a:rPr>
              <a:t>  </a:t>
            </a:r>
            <a:r>
              <a:rPr lang="en-US" sz="3999" b="1" dirty="0">
                <a:solidFill>
                  <a:schemeClr val="tx1"/>
                </a:solidFill>
              </a:rPr>
              <a:t>(Knowledge point 3)</a:t>
            </a:r>
          </a:p>
        </p:txBody>
      </p:sp>
      <p:sp>
        <p:nvSpPr>
          <p:cNvPr id="3" name="TextBox 2">
            <a:extLst>
              <a:ext uri="{FF2B5EF4-FFF2-40B4-BE49-F238E27FC236}">
                <a16:creationId xmlns:a16="http://schemas.microsoft.com/office/drawing/2014/main" id="{6DAE1360-110F-460C-9EE6-4A5256E4F9C8}"/>
              </a:ext>
            </a:extLst>
          </p:cNvPr>
          <p:cNvSpPr txBox="1"/>
          <p:nvPr/>
        </p:nvSpPr>
        <p:spPr>
          <a:xfrm>
            <a:off x="1441568" y="994329"/>
            <a:ext cx="9305688" cy="5170646"/>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sz="1600" dirty="0"/>
              <a:t>All types and type members have an accessibility level, which controls whether they can be used from other code in your assembly or other assemblies. You can use the following access modifiers to specify the accessibility of a type or member when you declare it:</a:t>
            </a:r>
          </a:p>
          <a:p>
            <a:pPr marL="285750" indent="-285750" algn="just">
              <a:spcAft>
                <a:spcPts val="600"/>
              </a:spcAf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u="sng" dirty="0">
                <a:hlinkClick r:id="rId2"/>
              </a:rPr>
              <a:t>Public</a:t>
            </a:r>
            <a:r>
              <a:rPr lang="en-US" sz="1600" u="sng" dirty="0"/>
              <a:t>:  </a:t>
            </a:r>
            <a:r>
              <a:rPr lang="en-US" sz="1600" dirty="0"/>
              <a:t>The type or member can be accessed by any other code in the same assembly or another assembly that references it.</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u="sng" dirty="0">
                <a:hlinkClick r:id="rId3"/>
              </a:rPr>
              <a:t>Private</a:t>
            </a:r>
            <a:r>
              <a:rPr lang="en-US" sz="1600" u="sng" dirty="0"/>
              <a:t>: </a:t>
            </a:r>
            <a:r>
              <a:rPr lang="en-US" sz="1600" dirty="0"/>
              <a:t>The type or member can be accessed only by code in the same class or struct.</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u="sng" dirty="0">
                <a:hlinkClick r:id="rId4"/>
              </a:rPr>
              <a:t>Protected</a:t>
            </a:r>
            <a:r>
              <a:rPr lang="en-US" sz="1600" u="sng" dirty="0"/>
              <a:t>: </a:t>
            </a:r>
            <a:r>
              <a:rPr lang="en-US" sz="1600" dirty="0"/>
              <a:t>The type or member can be accessed only by code in the same class, or in a class that is derived from that class.</a:t>
            </a:r>
          </a:p>
          <a:p>
            <a:pPr marL="285750" indent="-285750" algn="just">
              <a:buFont typeface="Arial" panose="020B0604020202020204" pitchFamily="34" charset="0"/>
              <a:buChar char="•"/>
            </a:pPr>
            <a:br>
              <a:rPr lang="en-US" sz="1600" dirty="0"/>
            </a:br>
            <a:r>
              <a:rPr lang="en-US" sz="1600" u="sng" dirty="0">
                <a:hlinkClick r:id="rId5"/>
              </a:rPr>
              <a:t>Internal</a:t>
            </a:r>
            <a:r>
              <a:rPr lang="en-US" sz="1600" u="sng" dirty="0"/>
              <a:t>: </a:t>
            </a:r>
            <a:r>
              <a:rPr lang="en-US" sz="1600" dirty="0"/>
              <a:t>The type or member can be accessed by any code in the same assembly, but not from another assembly.</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u="sng" dirty="0">
                <a:hlinkClick r:id="rId6"/>
              </a:rPr>
              <a:t>protected internal</a:t>
            </a:r>
            <a:r>
              <a:rPr lang="en-US" sz="1600" u="sng" dirty="0"/>
              <a:t>:</a:t>
            </a:r>
            <a:r>
              <a:rPr lang="en-US" sz="1600" dirty="0"/>
              <a:t> The type or member can be accessed by any code in the assembly in which it is declared, or from within a derived class in another assembly.</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u="sng" dirty="0">
                <a:hlinkClick r:id="rId7"/>
              </a:rPr>
              <a:t>private protected</a:t>
            </a:r>
            <a:r>
              <a:rPr lang="en-US" sz="1600" u="sng" dirty="0"/>
              <a:t>:</a:t>
            </a:r>
            <a:r>
              <a:rPr lang="en-US" sz="1600" dirty="0"/>
              <a:t> The type or member can be accessed only within its declaring assembly, by code in the same class or in a type that is derived from that class.</a:t>
            </a:r>
          </a:p>
        </p:txBody>
      </p:sp>
      <p:sp>
        <p:nvSpPr>
          <p:cNvPr id="8" name="TextBox 7">
            <a:extLst>
              <a:ext uri="{FF2B5EF4-FFF2-40B4-BE49-F238E27FC236}">
                <a16:creationId xmlns:a16="http://schemas.microsoft.com/office/drawing/2014/main" id="{4A44F271-ECCE-4420-BD5F-2B93027E24BE}"/>
              </a:ext>
            </a:extLst>
          </p:cNvPr>
          <p:cNvSpPr txBox="1"/>
          <p:nvPr/>
        </p:nvSpPr>
        <p:spPr>
          <a:xfrm>
            <a:off x="477788" y="6519446"/>
            <a:ext cx="13919629" cy="338554"/>
          </a:xfrm>
          <a:prstGeom prst="rect">
            <a:avLst/>
          </a:prstGeom>
          <a:noFill/>
        </p:spPr>
        <p:txBody>
          <a:bodyPr wrap="square" rtlCol="0">
            <a:spAutoFit/>
          </a:bodyPr>
          <a:lstStyle/>
          <a:p>
            <a:r>
              <a:rPr lang="en-NZ" sz="1600" dirty="0">
                <a:solidFill>
                  <a:schemeClr val="bg1"/>
                </a:solidFill>
              </a:rPr>
              <a:t>Reference: </a:t>
            </a:r>
            <a:r>
              <a:rPr lang="en-NZ" sz="1600" dirty="0">
                <a:solidFill>
                  <a:schemeClr val="bg1"/>
                </a:solidFill>
                <a:hlinkClick r:id="rId8">
                  <a:extLst>
                    <a:ext uri="{A12FA001-AC4F-418D-AE19-62706E023703}">
                      <ahyp:hlinkClr xmlns:ahyp="http://schemas.microsoft.com/office/drawing/2018/hyperlinkcolor" val="tx"/>
                    </a:ext>
                  </a:extLst>
                </a:hlinkClick>
              </a:rPr>
              <a:t>https://docs.microsoft.com/en-us/dotnet/csharp/programming-guide/classes-and-structs/access-modifiers</a:t>
            </a:r>
            <a:r>
              <a:rPr lang="en-NZ" sz="1600" dirty="0">
                <a:solidFill>
                  <a:schemeClr val="bg1"/>
                </a:solidFill>
              </a:rPr>
              <a:t> para(1,2,3) </a:t>
            </a:r>
          </a:p>
        </p:txBody>
      </p:sp>
    </p:spTree>
    <p:extLst>
      <p:ext uri="{BB962C8B-B14F-4D97-AF65-F5344CB8AC3E}">
        <p14:creationId xmlns:p14="http://schemas.microsoft.com/office/powerpoint/2010/main" val="25065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974406" y="273383"/>
            <a:ext cx="5758821" cy="1024199"/>
          </a:xfrm>
          <a:prstGeom prst="rect">
            <a:avLst/>
          </a:prstGeom>
        </p:spPr>
        <p:txBody>
          <a:bodyP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1.3.2 C# Access Modifiers</a:t>
            </a:r>
          </a:p>
          <a:p>
            <a:endParaRPr lang="en-NZ" sz="3999" dirty="0">
              <a:solidFill>
                <a:schemeClr val="tx1"/>
              </a:solidFill>
              <a:effectLst/>
            </a:endParaRPr>
          </a:p>
          <a:p>
            <a:r>
              <a:rPr lang="en-NZ" sz="3999" dirty="0">
                <a:solidFill>
                  <a:schemeClr val="tx1"/>
                </a:solidFill>
                <a:effectLst/>
              </a:rPr>
              <a:t>  </a:t>
            </a:r>
            <a:r>
              <a:rPr lang="en-US" sz="3999" b="1" dirty="0">
                <a:solidFill>
                  <a:schemeClr val="tx1"/>
                </a:solidFill>
              </a:rPr>
              <a:t>(Implementation with Example)</a:t>
            </a:r>
          </a:p>
        </p:txBody>
      </p:sp>
      <p:sp>
        <p:nvSpPr>
          <p:cNvPr id="3" name="TextBox 2">
            <a:extLst>
              <a:ext uri="{FF2B5EF4-FFF2-40B4-BE49-F238E27FC236}">
                <a16:creationId xmlns:a16="http://schemas.microsoft.com/office/drawing/2014/main" id="{6DAE1360-110F-460C-9EE6-4A5256E4F9C8}"/>
              </a:ext>
            </a:extLst>
          </p:cNvPr>
          <p:cNvSpPr txBox="1"/>
          <p:nvPr/>
        </p:nvSpPr>
        <p:spPr>
          <a:xfrm>
            <a:off x="84645" y="1218474"/>
            <a:ext cx="8160736" cy="3691652"/>
          </a:xfrm>
          <a:prstGeom prst="rect">
            <a:avLst/>
          </a:prstGeom>
          <a:noFill/>
        </p:spPr>
        <p:txBody>
          <a:bodyPr wrap="square" rtlCol="0">
            <a:spAutoFit/>
          </a:bodyPr>
          <a:lstStyle/>
          <a:p>
            <a:pPr marL="285664" indent="-285664" algn="just">
              <a:buFont typeface="Arial" panose="020B0604020202020204" pitchFamily="34" charset="0"/>
              <a:buChar char="•"/>
            </a:pPr>
            <a:r>
              <a:rPr lang="en-US" sz="1799" dirty="0"/>
              <a:t>Access level modifiers determine whether other classes can use a particular field or invoke a particular function.</a:t>
            </a:r>
          </a:p>
          <a:p>
            <a:pPr marL="285664" indent="-285664" algn="just">
              <a:buFont typeface="Arial" panose="020B0604020202020204" pitchFamily="34" charset="0"/>
              <a:buChar char="•"/>
            </a:pPr>
            <a:endParaRPr lang="en-US" sz="1799" dirty="0"/>
          </a:p>
          <a:p>
            <a:pPr marL="285664" indent="-285664" algn="just">
              <a:buFont typeface="Arial" panose="020B0604020202020204" pitchFamily="34" charset="0"/>
              <a:buChar char="•"/>
            </a:pPr>
            <a:r>
              <a:rPr lang="en-US" sz="1799" dirty="0"/>
              <a:t>In this example as you can see I have used access modifiers for properties and functions.</a:t>
            </a:r>
          </a:p>
          <a:p>
            <a:pPr marL="285664" indent="-285664" algn="just">
              <a:buFont typeface="Arial" panose="020B0604020202020204" pitchFamily="34" charset="0"/>
              <a:buChar char="•"/>
            </a:pPr>
            <a:endParaRPr lang="en-US" sz="1799" dirty="0"/>
          </a:p>
          <a:p>
            <a:pPr marL="285664" indent="-285664" algn="just">
              <a:buFont typeface="Arial" panose="020B0604020202020204" pitchFamily="34" charset="0"/>
              <a:buChar char="•"/>
            </a:pPr>
            <a:r>
              <a:rPr lang="en-US" sz="1799" dirty="0"/>
              <a:t>For example access modifiers of </a:t>
            </a:r>
            <a:r>
              <a:rPr lang="en-US" sz="1799" dirty="0" err="1"/>
              <a:t>LevelLoader</a:t>
            </a:r>
            <a:r>
              <a:rPr lang="en-US" sz="1799" dirty="0"/>
              <a:t> class properties are all private, meaning that those properties cannot be accessed outside of the class.</a:t>
            </a:r>
          </a:p>
          <a:p>
            <a:pPr marL="285664" indent="-285664" algn="just">
              <a:buFont typeface="Arial" panose="020B0604020202020204" pitchFamily="34" charset="0"/>
              <a:buChar char="•"/>
            </a:pPr>
            <a:endParaRPr lang="en-US" sz="1799" dirty="0"/>
          </a:p>
          <a:p>
            <a:pPr marL="285664" indent="-285664" algn="just">
              <a:buFont typeface="Arial" panose="020B0604020202020204" pitchFamily="34" charset="0"/>
              <a:buChar char="•"/>
            </a:pPr>
            <a:r>
              <a:rPr lang="en-US" sz="1799" dirty="0"/>
              <a:t>Another example is the functions of the </a:t>
            </a:r>
            <a:r>
              <a:rPr lang="en-US" sz="1799" dirty="0" err="1"/>
              <a:t>LevelLoader</a:t>
            </a:r>
            <a:r>
              <a:rPr lang="en-US" sz="1799" dirty="0"/>
              <a:t> class, the load function is public function which mean any one outside of that class can access that function. However if you look at the </a:t>
            </a:r>
            <a:r>
              <a:rPr lang="en-US" sz="1799" dirty="0" err="1"/>
              <a:t>SetLevelName</a:t>
            </a:r>
            <a:r>
              <a:rPr lang="en-US" sz="1799" dirty="0"/>
              <a:t>, the function is private meaning that only members of this class can access the these two function.</a:t>
            </a:r>
          </a:p>
        </p:txBody>
      </p:sp>
      <p:pic>
        <p:nvPicPr>
          <p:cNvPr id="6" name="Picture 5">
            <a:extLst>
              <a:ext uri="{FF2B5EF4-FFF2-40B4-BE49-F238E27FC236}">
                <a16:creationId xmlns:a16="http://schemas.microsoft.com/office/drawing/2014/main" id="{FFA6A9BA-60FB-4E2A-A407-6CA0C421E213}"/>
              </a:ext>
            </a:extLst>
          </p:cNvPr>
          <p:cNvPicPr>
            <a:picLocks noChangeAspect="1"/>
          </p:cNvPicPr>
          <p:nvPr/>
        </p:nvPicPr>
        <p:blipFill>
          <a:blip r:embed="rId2"/>
          <a:stretch>
            <a:fillRect/>
          </a:stretch>
        </p:blipFill>
        <p:spPr>
          <a:xfrm>
            <a:off x="8245381" y="188640"/>
            <a:ext cx="4610160" cy="4049464"/>
          </a:xfrm>
          <a:prstGeom prst="rect">
            <a:avLst/>
          </a:prstGeom>
        </p:spPr>
      </p:pic>
      <p:cxnSp>
        <p:nvCxnSpPr>
          <p:cNvPr id="11" name="Straight Arrow Connector 10">
            <a:extLst>
              <a:ext uri="{FF2B5EF4-FFF2-40B4-BE49-F238E27FC236}">
                <a16:creationId xmlns:a16="http://schemas.microsoft.com/office/drawing/2014/main" id="{96BD8548-9020-484C-B5D0-BE4C31BFEA86}"/>
              </a:ext>
            </a:extLst>
          </p:cNvPr>
          <p:cNvCxnSpPr/>
          <p:nvPr/>
        </p:nvCxnSpPr>
        <p:spPr>
          <a:xfrm flipV="1">
            <a:off x="6166420" y="785482"/>
            <a:ext cx="2376264" cy="2139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79EB0C-807F-4338-89F9-6024CC2AC365}"/>
              </a:ext>
            </a:extLst>
          </p:cNvPr>
          <p:cNvCxnSpPr/>
          <p:nvPr/>
        </p:nvCxnSpPr>
        <p:spPr>
          <a:xfrm flipV="1">
            <a:off x="5014292" y="3717032"/>
            <a:ext cx="3528392"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47A46C2-E7DD-4604-99C9-4866FC08BC2A}"/>
              </a:ext>
            </a:extLst>
          </p:cNvPr>
          <p:cNvCxnSpPr>
            <a:cxnSpLocks/>
          </p:cNvCxnSpPr>
          <p:nvPr/>
        </p:nvCxnSpPr>
        <p:spPr>
          <a:xfrm flipV="1">
            <a:off x="6837413" y="2060848"/>
            <a:ext cx="2673567" cy="170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57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63385" y="313266"/>
            <a:ext cx="12104180" cy="1024199"/>
          </a:xfrm>
          <a:prstGeom prst="rect">
            <a:avLst/>
          </a:prstGeom>
        </p:spPr>
        <p:txBody>
          <a:bodyP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1.3.3 C# Access Modifiers</a:t>
            </a:r>
          </a:p>
          <a:p>
            <a:endParaRPr lang="en-NZ" sz="3999" dirty="0">
              <a:solidFill>
                <a:schemeClr val="tx1"/>
              </a:solidFill>
              <a:effectLst/>
            </a:endParaRPr>
          </a:p>
          <a:p>
            <a:r>
              <a:rPr lang="en-NZ" sz="3999" dirty="0">
                <a:solidFill>
                  <a:schemeClr val="tx1"/>
                </a:solidFill>
                <a:effectLst/>
              </a:rPr>
              <a:t>  </a:t>
            </a:r>
            <a:r>
              <a:rPr lang="en-US" sz="3999" b="1" dirty="0">
                <a:solidFill>
                  <a:schemeClr val="tx1"/>
                </a:solidFill>
              </a:rPr>
              <a:t>(Compare and Contrast)</a:t>
            </a:r>
          </a:p>
        </p:txBody>
      </p:sp>
      <p:sp>
        <p:nvSpPr>
          <p:cNvPr id="3" name="TextBox 2">
            <a:extLst>
              <a:ext uri="{FF2B5EF4-FFF2-40B4-BE49-F238E27FC236}">
                <a16:creationId xmlns:a16="http://schemas.microsoft.com/office/drawing/2014/main" id="{6DAE1360-110F-460C-9EE6-4A5256E4F9C8}"/>
              </a:ext>
            </a:extLst>
          </p:cNvPr>
          <p:cNvSpPr txBox="1"/>
          <p:nvPr/>
        </p:nvSpPr>
        <p:spPr>
          <a:xfrm>
            <a:off x="4764515" y="1412776"/>
            <a:ext cx="2917960" cy="369236"/>
          </a:xfrm>
          <a:prstGeom prst="rect">
            <a:avLst/>
          </a:prstGeom>
          <a:noFill/>
        </p:spPr>
        <p:txBody>
          <a:bodyPr wrap="square" rtlCol="0">
            <a:spAutoFit/>
          </a:bodyPr>
          <a:lstStyle/>
          <a:p>
            <a:r>
              <a:rPr lang="en-US" sz="1799" dirty="0"/>
              <a:t>JavaScript Access Modifiers</a:t>
            </a:r>
          </a:p>
        </p:txBody>
      </p:sp>
      <p:sp>
        <p:nvSpPr>
          <p:cNvPr id="6" name="TextBox 5"/>
          <p:cNvSpPr txBox="1"/>
          <p:nvPr/>
        </p:nvSpPr>
        <p:spPr>
          <a:xfrm>
            <a:off x="759782" y="1917116"/>
            <a:ext cx="10669260" cy="4246211"/>
          </a:xfrm>
          <a:prstGeom prst="rect">
            <a:avLst/>
          </a:prstGeom>
          <a:noFill/>
        </p:spPr>
        <p:txBody>
          <a:bodyPr wrap="square" rtlCol="0">
            <a:spAutoFit/>
          </a:bodyPr>
          <a:lstStyle/>
          <a:p>
            <a:pPr marL="285664" indent="-285664" algn="just">
              <a:buFont typeface="Arial" panose="020B0604020202020204" pitchFamily="34" charset="0"/>
              <a:buChar char="•"/>
            </a:pPr>
            <a:r>
              <a:rPr lang="en-NZ" sz="1799" dirty="0"/>
              <a:t>Private: Private members are made by the constructor. Ordinary </a:t>
            </a:r>
            <a:r>
              <a:rPr lang="en-NZ" sz="1799" dirty="0" err="1"/>
              <a:t>vars</a:t>
            </a:r>
            <a:r>
              <a:rPr lang="en-NZ" sz="1799" dirty="0"/>
              <a:t> and parameters of the constructor become the private </a:t>
            </a:r>
            <a:r>
              <a:rPr lang="en-NZ" sz="1799" dirty="0" err="1"/>
              <a:t>members.They</a:t>
            </a:r>
            <a:r>
              <a:rPr lang="en-NZ" sz="1799" dirty="0"/>
              <a:t> are accessible to private methods. Private methods are inner functions of the constructor.</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Privileged: A privileged method is able to access the private variables and methods, and is itself accessible to the public methods and the outside. It is possible to delete or replace a privileged method, but it is not possible to alter it, or to force it to give up its secrets. Privileged methods are assigned with this within the constructor.</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Closures: This pattern of public, private, and privileged members is possible because JavaScript has closures. What this means is that an inner function always has access to the </a:t>
            </a:r>
            <a:r>
              <a:rPr lang="en-NZ" sz="1799" dirty="0" err="1"/>
              <a:t>vars</a:t>
            </a:r>
            <a:r>
              <a:rPr lang="en-NZ" sz="1799" dirty="0"/>
              <a:t> and parameters of its outer function, even after the outer function has returned. This is an extremely powerful property of the language. There is no book currently available on JavaScript programming that shows how to exploit it. Most don't even mention it. Private and privileged members can only be made when an object is constructed. Public members can be added at any time.</a:t>
            </a:r>
          </a:p>
        </p:txBody>
      </p:sp>
    </p:spTree>
    <p:extLst>
      <p:ext uri="{BB962C8B-B14F-4D97-AF65-F5344CB8AC3E}">
        <p14:creationId xmlns:p14="http://schemas.microsoft.com/office/powerpoint/2010/main" val="26842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3719479" y="324631"/>
            <a:ext cx="4749865" cy="1021893"/>
          </a:xfrm>
          <a:prstGeom prst="rect">
            <a:avLst/>
          </a:prstGeom>
        </p:spPr>
        <p:txBody>
          <a:bodyP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1.3.3 C# Access Modifiers</a:t>
            </a:r>
          </a:p>
          <a:p>
            <a:endParaRPr lang="en-NZ" sz="3999" dirty="0">
              <a:solidFill>
                <a:schemeClr val="tx1"/>
              </a:solidFill>
              <a:effectLst/>
            </a:endParaRPr>
          </a:p>
          <a:p>
            <a:r>
              <a:rPr lang="en-NZ" sz="3999" dirty="0">
                <a:solidFill>
                  <a:schemeClr val="tx1"/>
                </a:solidFill>
                <a:effectLst/>
              </a:rPr>
              <a:t>  </a:t>
            </a:r>
            <a:r>
              <a:rPr lang="en-US" sz="3999" b="1" dirty="0">
                <a:solidFill>
                  <a:schemeClr val="tx1"/>
                </a:solidFill>
              </a:rPr>
              <a:t>(Compare and Contrast)</a:t>
            </a:r>
          </a:p>
        </p:txBody>
      </p:sp>
      <p:sp>
        <p:nvSpPr>
          <p:cNvPr id="3" name="TextBox 2">
            <a:extLst>
              <a:ext uri="{FF2B5EF4-FFF2-40B4-BE49-F238E27FC236}">
                <a16:creationId xmlns:a16="http://schemas.microsoft.com/office/drawing/2014/main" id="{6DAE1360-110F-460C-9EE6-4A5256E4F9C8}"/>
              </a:ext>
            </a:extLst>
          </p:cNvPr>
          <p:cNvSpPr txBox="1"/>
          <p:nvPr/>
        </p:nvSpPr>
        <p:spPr>
          <a:xfrm>
            <a:off x="4945849" y="1258217"/>
            <a:ext cx="2364189" cy="369236"/>
          </a:xfrm>
          <a:prstGeom prst="rect">
            <a:avLst/>
          </a:prstGeom>
          <a:noFill/>
        </p:spPr>
        <p:txBody>
          <a:bodyPr wrap="square" rtlCol="0">
            <a:spAutoFit/>
          </a:bodyPr>
          <a:lstStyle/>
          <a:p>
            <a:r>
              <a:rPr lang="en-US" sz="1799" dirty="0"/>
              <a:t>C# Access Modifiers</a:t>
            </a:r>
          </a:p>
        </p:txBody>
      </p:sp>
      <p:sp>
        <p:nvSpPr>
          <p:cNvPr id="6" name="TextBox 5"/>
          <p:cNvSpPr txBox="1"/>
          <p:nvPr/>
        </p:nvSpPr>
        <p:spPr>
          <a:xfrm>
            <a:off x="624661" y="1844824"/>
            <a:ext cx="10939503" cy="4800064"/>
          </a:xfrm>
          <a:prstGeom prst="rect">
            <a:avLst/>
          </a:prstGeom>
          <a:noFill/>
        </p:spPr>
        <p:txBody>
          <a:bodyPr wrap="square" rtlCol="0">
            <a:spAutoFit/>
          </a:bodyPr>
          <a:lstStyle/>
          <a:p>
            <a:pPr marL="285664" indent="-285664" algn="just">
              <a:buFont typeface="Arial" panose="020B0604020202020204" pitchFamily="34" charset="0"/>
              <a:buChar char="•"/>
            </a:pPr>
            <a:r>
              <a:rPr lang="en-NZ" sz="1799" dirty="0"/>
              <a:t>Comparing the access modifiers C# with JavaScript, The access modifiers in C# specifies accessibility (scope) of a data member, method, constructor or class.</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There are 4 types of C# access modifiers: Public, Private, Protected and default.</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Public Modifier: The private access modifier is accessible only within class. </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Default Modifier: If you don't use any modifier, it is treated as default by default. The default modifier is accessible only within package.</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Protected Modifier: The </a:t>
            </a:r>
            <a:r>
              <a:rPr lang="en-NZ" sz="1799" b="1" dirty="0"/>
              <a:t>protected access modifier</a:t>
            </a:r>
            <a:r>
              <a:rPr lang="en-NZ" sz="1799" dirty="0"/>
              <a:t> is accessible within package and outside the package but through inheritance only. The protected access modifier can be applied on the data member, method and constructor. It can't be applied on the class.</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Public Modifier: The public access modifier is accessible everywhere. It has the widest scope among all other modifiers.</a:t>
            </a:r>
          </a:p>
          <a:p>
            <a:pPr marL="285664" indent="-285664">
              <a:buFont typeface="Arial" panose="020B0604020202020204" pitchFamily="34" charset="0"/>
              <a:buChar char="•"/>
            </a:pPr>
            <a:endParaRPr lang="en-NZ" sz="1799" dirty="0"/>
          </a:p>
        </p:txBody>
      </p:sp>
    </p:spTree>
    <p:extLst>
      <p:ext uri="{BB962C8B-B14F-4D97-AF65-F5344CB8AC3E}">
        <p14:creationId xmlns:p14="http://schemas.microsoft.com/office/powerpoint/2010/main" val="127897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50937" y="316569"/>
            <a:ext cx="12104180" cy="1024199"/>
          </a:xfrm>
          <a:prstGeom prst="rect">
            <a:avLst/>
          </a:prstGeom>
        </p:spPr>
        <p:txBody>
          <a:bodyP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1.3.4 C# Access Modifiers</a:t>
            </a:r>
          </a:p>
          <a:p>
            <a:endParaRPr lang="en-NZ" sz="3999" dirty="0">
              <a:solidFill>
                <a:schemeClr val="tx1"/>
              </a:solidFill>
              <a:effectLst/>
            </a:endParaRPr>
          </a:p>
          <a:p>
            <a:r>
              <a:rPr lang="en-NZ" sz="3999" dirty="0">
                <a:solidFill>
                  <a:schemeClr val="tx1"/>
                </a:solidFill>
                <a:effectLst/>
              </a:rPr>
              <a:t>  </a:t>
            </a:r>
            <a:r>
              <a:rPr lang="en-US" sz="3999" b="1" dirty="0">
                <a:solidFill>
                  <a:schemeClr val="tx1"/>
                </a:solidFill>
              </a:rPr>
              <a:t>(Effectiveness of Approach)</a:t>
            </a:r>
          </a:p>
        </p:txBody>
      </p:sp>
      <p:sp>
        <p:nvSpPr>
          <p:cNvPr id="3" name="TextBox 2">
            <a:extLst>
              <a:ext uri="{FF2B5EF4-FFF2-40B4-BE49-F238E27FC236}">
                <a16:creationId xmlns:a16="http://schemas.microsoft.com/office/drawing/2014/main" id="{6DAE1360-110F-460C-9EE6-4A5256E4F9C8}"/>
              </a:ext>
            </a:extLst>
          </p:cNvPr>
          <p:cNvSpPr txBox="1"/>
          <p:nvPr/>
        </p:nvSpPr>
        <p:spPr>
          <a:xfrm>
            <a:off x="729816" y="1229797"/>
            <a:ext cx="10729192" cy="5400072"/>
          </a:xfrm>
          <a:prstGeom prst="rect">
            <a:avLst/>
          </a:prstGeom>
          <a:noFill/>
        </p:spPr>
        <p:txBody>
          <a:bodyPr wrap="square" rtlCol="0">
            <a:spAutoFit/>
          </a:bodyPr>
          <a:lstStyle/>
          <a:p>
            <a:pPr marL="285664" indent="-285664" algn="just">
              <a:buFont typeface="Arial" panose="020B0604020202020204" pitchFamily="34" charset="0"/>
              <a:buChar char="•"/>
            </a:pPr>
            <a:r>
              <a:rPr lang="en-NZ" sz="1500" dirty="0"/>
              <a:t>The use of modifiers goes to the core concepts of encapsulation, aka 'data hiding' in object-oriented development.</a:t>
            </a:r>
          </a:p>
          <a:p>
            <a:pPr marL="285664" indent="-285664" algn="just">
              <a:buFont typeface="Arial" panose="020B0604020202020204" pitchFamily="34" charset="0"/>
              <a:buChar char="•"/>
            </a:pPr>
            <a:endParaRPr lang="en-NZ" sz="1500" dirty="0"/>
          </a:p>
          <a:p>
            <a:pPr marL="285664" indent="-285664" algn="just">
              <a:buFont typeface="Arial" panose="020B0604020202020204" pitchFamily="34" charset="0"/>
              <a:buChar char="•"/>
            </a:pPr>
            <a:r>
              <a:rPr lang="en-NZ" sz="1500" dirty="0"/>
              <a:t>Variables should never be public.  That is the whole point of private/protected modifiers on them: to prevent direct access to the variables themselves. </a:t>
            </a:r>
          </a:p>
          <a:p>
            <a:pPr marL="285664" indent="-285664" algn="just">
              <a:buFont typeface="Arial" panose="020B0604020202020204" pitchFamily="34" charset="0"/>
              <a:buChar char="•"/>
            </a:pPr>
            <a:endParaRPr lang="en-NZ" sz="1500" dirty="0"/>
          </a:p>
          <a:p>
            <a:pPr marL="285664" indent="-285664" algn="just">
              <a:buFont typeface="Arial" panose="020B0604020202020204" pitchFamily="34" charset="0"/>
              <a:buChar char="•"/>
            </a:pPr>
            <a:r>
              <a:rPr lang="en-NZ" sz="1500" dirty="0"/>
              <a:t>I have provide methods to manipulate variables.  A method has to be public in order to allow other programmers (or classes) access to that data.  But by using methods, you can control how a variable is manipulated.  Which is the entire point because you've hidden the details of the variable behind the method.  This is the fundamental concept of OO encapsulation.</a:t>
            </a:r>
          </a:p>
          <a:p>
            <a:pPr marL="285664" indent="-285664" algn="just">
              <a:buFont typeface="Arial" panose="020B0604020202020204" pitchFamily="34" charset="0"/>
              <a:buChar char="•"/>
            </a:pPr>
            <a:endParaRPr lang="en-NZ" sz="1500" dirty="0"/>
          </a:p>
          <a:p>
            <a:pPr marL="285664" indent="-285664" algn="just">
              <a:buFont typeface="Arial" panose="020B0604020202020204" pitchFamily="34" charset="0"/>
              <a:buChar char="•"/>
            </a:pPr>
            <a:r>
              <a:rPr lang="en-NZ" sz="1500" dirty="0"/>
              <a:t>I have used protected modifier only to allows for access to the variable and/or method by subclasses and other classes in a package.  Typically, protected is used to prevent others from access the data except in controlled ways.  Kind of like an "invited guest" status versus anyone on the street just wandering by.</a:t>
            </a:r>
          </a:p>
          <a:p>
            <a:pPr marL="285664" indent="-285664" algn="just">
              <a:buFont typeface="Arial" panose="020B0604020202020204" pitchFamily="34" charset="0"/>
              <a:buChar char="•"/>
            </a:pPr>
            <a:endParaRPr lang="en-NZ" sz="1500" dirty="0"/>
          </a:p>
          <a:p>
            <a:pPr marL="285664" indent="-285664" algn="just">
              <a:buFont typeface="Arial" panose="020B0604020202020204" pitchFamily="34" charset="0"/>
              <a:buChar char="•"/>
            </a:pPr>
            <a:r>
              <a:rPr lang="en-NZ" sz="1500" dirty="0"/>
              <a:t>Private is the most restrictive.  Only the class itself can access private values.  This is useful where you want to prevent subclasses from modifying variables except through the controls provided and deny that ability to everyone else.  This is the ultimate encapsulation.  Private methods are used to provide internal functionality that you never need or want to expose to anyone else.  Very common in framework implementations.</a:t>
            </a:r>
          </a:p>
          <a:p>
            <a:pPr marL="285664" indent="-285664" algn="just">
              <a:buFont typeface="Arial" panose="020B0604020202020204" pitchFamily="34" charset="0"/>
              <a:buChar char="•"/>
            </a:pPr>
            <a:endParaRPr lang="en-NZ" sz="1500" dirty="0"/>
          </a:p>
          <a:p>
            <a:pPr marL="285664" indent="-285664" algn="just">
              <a:buFont typeface="Arial" panose="020B0604020202020204" pitchFamily="34" charset="0"/>
              <a:buChar char="•"/>
            </a:pPr>
            <a:r>
              <a:rPr lang="en-NZ" sz="1500" dirty="0"/>
              <a:t>Default is not commonly used.  Generally, public is the rule for methods you want others to use.  Private is the default for class-level variables and for variables you don't want subclasses to directly access.  Protected is typically used within related classes to allow internal access to data but keep it away from outside users.  Protected methods are used for internal class </a:t>
            </a:r>
            <a:r>
              <a:rPr lang="en-NZ" sz="1500" dirty="0" err="1"/>
              <a:t>behaviors</a:t>
            </a:r>
            <a:r>
              <a:rPr lang="en-NZ" sz="1500" dirty="0"/>
              <a:t> that are needed to be shared or leveraged within a class or family of classes but not exposed for anyone else to see. Private methods are used for pure internal </a:t>
            </a:r>
            <a:r>
              <a:rPr lang="en-NZ" sz="1500" dirty="0" err="1"/>
              <a:t>behaviors</a:t>
            </a:r>
            <a:r>
              <a:rPr lang="en-NZ" sz="1500" dirty="0"/>
              <a:t> to a class that will never be shared outside itself, not even to its children.</a:t>
            </a:r>
            <a:endParaRPr lang="en-US" sz="1500" dirty="0"/>
          </a:p>
        </p:txBody>
      </p:sp>
    </p:spTree>
    <p:extLst>
      <p:ext uri="{BB962C8B-B14F-4D97-AF65-F5344CB8AC3E}">
        <p14:creationId xmlns:p14="http://schemas.microsoft.com/office/powerpoint/2010/main" val="327518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Manually lay-out of components </a:t>
            </a:r>
          </a:p>
        </p:txBody>
      </p:sp>
      <p:sp>
        <p:nvSpPr>
          <p:cNvPr id="3" name="TextBox 2">
            <a:extLst>
              <a:ext uri="{FF2B5EF4-FFF2-40B4-BE49-F238E27FC236}">
                <a16:creationId xmlns:a16="http://schemas.microsoft.com/office/drawing/2014/main" id="{2B7B54B1-A03E-4542-8EB6-8A6424E87ED3}"/>
              </a:ext>
            </a:extLst>
          </p:cNvPr>
          <p:cNvSpPr txBox="1"/>
          <p:nvPr/>
        </p:nvSpPr>
        <p:spPr>
          <a:xfrm>
            <a:off x="3666253" y="698823"/>
            <a:ext cx="4856318" cy="369332"/>
          </a:xfrm>
          <a:prstGeom prst="rect">
            <a:avLst/>
          </a:prstGeom>
          <a:noFill/>
        </p:spPr>
        <p:txBody>
          <a:bodyPr wrap="square" rtlCol="0">
            <a:spAutoFit/>
          </a:bodyPr>
          <a:lstStyle/>
          <a:p>
            <a:r>
              <a:rPr lang="en-NZ" b="1" dirty="0"/>
              <a:t>Feature 3: </a:t>
            </a:r>
            <a:r>
              <a:rPr lang="en-US" dirty="0"/>
              <a:t>Display the move count</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5" name="Screen Recording 4">
            <a:hlinkClick r:id="" action="ppaction://media"/>
            <a:extLst>
              <a:ext uri="{FF2B5EF4-FFF2-40B4-BE49-F238E27FC236}">
                <a16:creationId xmlns:a16="http://schemas.microsoft.com/office/drawing/2014/main" id="{3F79EFF7-4393-46C7-B8D3-C312AA330E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0076" y="1497862"/>
            <a:ext cx="5803842" cy="4464494"/>
          </a:xfrm>
          <a:prstGeom prst="rect">
            <a:avLst/>
          </a:prstGeom>
        </p:spPr>
      </p:pic>
    </p:spTree>
    <p:extLst>
      <p:ext uri="{BB962C8B-B14F-4D97-AF65-F5344CB8AC3E}">
        <p14:creationId xmlns:p14="http://schemas.microsoft.com/office/powerpoint/2010/main" val="202503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F582C-023D-447D-90FB-B38A19EDC413}"/>
              </a:ext>
            </a:extLst>
          </p:cNvPr>
          <p:cNvPicPr>
            <a:picLocks noChangeAspect="1"/>
          </p:cNvPicPr>
          <p:nvPr/>
        </p:nvPicPr>
        <p:blipFill>
          <a:blip r:embed="rId2"/>
          <a:stretch>
            <a:fillRect/>
          </a:stretch>
        </p:blipFill>
        <p:spPr>
          <a:xfrm>
            <a:off x="6987307" y="579672"/>
            <a:ext cx="5558368" cy="5904658"/>
          </a:xfrm>
          <a:prstGeom prst="rect">
            <a:avLst/>
          </a:prstGeom>
        </p:spPr>
      </p:pic>
      <p:sp>
        <p:nvSpPr>
          <p:cNvPr id="2" name="Title 12">
            <a:extLst>
              <a:ext uri="{FF2B5EF4-FFF2-40B4-BE49-F238E27FC236}">
                <a16:creationId xmlns:a16="http://schemas.microsoft.com/office/drawing/2014/main" id="{A64E6A2F-CB95-43BB-927B-54D0A7548C80}"/>
              </a:ext>
            </a:extLst>
          </p:cNvPr>
          <p:cNvSpPr txBox="1">
            <a:spLocks/>
          </p:cNvSpPr>
          <p:nvPr/>
        </p:nvSpPr>
        <p:spPr>
          <a:xfrm>
            <a:off x="-1538436" y="294371"/>
            <a:ext cx="12104180" cy="1024199"/>
          </a:xfrm>
          <a:prstGeom prst="rect">
            <a:avLst/>
          </a:prstGeom>
        </p:spPr>
        <p:txBody>
          <a:bodyPr>
            <a:normAutofit fontScale="6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1.3.5 C# Access Modifiers</a:t>
            </a:r>
          </a:p>
          <a:p>
            <a:endParaRPr lang="en-NZ" sz="3999" dirty="0">
              <a:solidFill>
                <a:schemeClr val="tx1"/>
              </a:solidFill>
              <a:effectLst/>
            </a:endParaRPr>
          </a:p>
          <a:p>
            <a:r>
              <a:rPr lang="en-NZ" sz="3999" dirty="0">
                <a:solidFill>
                  <a:schemeClr val="tx1"/>
                </a:solidFill>
                <a:effectLst/>
              </a:rPr>
              <a:t>  </a:t>
            </a:r>
            <a:r>
              <a:rPr lang="en-US" sz="3999" b="1" dirty="0">
                <a:solidFill>
                  <a:schemeClr val="tx1"/>
                </a:solidFill>
              </a:rPr>
              <a:t>(Improvements)</a:t>
            </a:r>
          </a:p>
        </p:txBody>
      </p:sp>
      <p:sp>
        <p:nvSpPr>
          <p:cNvPr id="6" name="TextBox 5"/>
          <p:cNvSpPr txBox="1"/>
          <p:nvPr/>
        </p:nvSpPr>
        <p:spPr>
          <a:xfrm>
            <a:off x="677781" y="1180042"/>
            <a:ext cx="6187233" cy="5076005"/>
          </a:xfrm>
          <a:prstGeom prst="rect">
            <a:avLst/>
          </a:prstGeom>
          <a:noFill/>
        </p:spPr>
        <p:txBody>
          <a:bodyPr wrap="square" rtlCol="0">
            <a:spAutoFit/>
          </a:bodyPr>
          <a:lstStyle/>
          <a:p>
            <a:pPr marL="285664" indent="-285664" algn="just">
              <a:buFont typeface="Arial" panose="020B0604020202020204" pitchFamily="34" charset="0"/>
              <a:buChar char="•"/>
            </a:pPr>
            <a:r>
              <a:rPr lang="en-NZ" sz="1799" dirty="0"/>
              <a:t>If we look at the Maze class there are few improvements that can be made.</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One of the main improvement that can be made is choosing the right access levels.</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Use the most restrictive access level that makes sense for a particular member. Use private unless you have a good reason not to. Here the properties of the class are all public which should be private.</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Another example is the functions, </a:t>
            </a:r>
            <a:r>
              <a:rPr lang="en-NZ" sz="1799" dirty="0" err="1"/>
              <a:t>setGrid</a:t>
            </a:r>
            <a:r>
              <a:rPr lang="en-NZ" sz="1799" dirty="0"/>
              <a:t>, the function could be private as the use of these function is not required outside of the class.</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Avoid public fields except for constants. Public fields tend to link you to a particular implementation and limit your flexibility in changing your code.</a:t>
            </a:r>
          </a:p>
        </p:txBody>
      </p:sp>
      <p:cxnSp>
        <p:nvCxnSpPr>
          <p:cNvPr id="9" name="Straight Arrow Connector 8"/>
          <p:cNvCxnSpPr>
            <a:cxnSpLocks/>
          </p:cNvCxnSpPr>
          <p:nvPr/>
        </p:nvCxnSpPr>
        <p:spPr>
          <a:xfrm flipV="1">
            <a:off x="1408303" y="1096374"/>
            <a:ext cx="5982253" cy="2760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V="1">
            <a:off x="5201518" y="4296590"/>
            <a:ext cx="20450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34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9" y="2348880"/>
            <a:ext cx="12143085" cy="1384424"/>
          </a:xfrm>
        </p:spPr>
        <p:txBody>
          <a:bodyPr>
            <a:noAutofit/>
          </a:bodyPr>
          <a:lstStyle/>
          <a:p>
            <a:pPr algn="ctr"/>
            <a:r>
              <a:rPr lang="en-NZ" sz="8000" dirty="0">
                <a:solidFill>
                  <a:schemeClr val="dk1"/>
                </a:solidFill>
              </a:rPr>
              <a:t>Q3. Design programs. </a:t>
            </a:r>
          </a:p>
        </p:txBody>
      </p:sp>
    </p:spTree>
    <p:extLst>
      <p:ext uri="{BB962C8B-B14F-4D97-AF65-F5344CB8AC3E}">
        <p14:creationId xmlns:p14="http://schemas.microsoft.com/office/powerpoint/2010/main" val="155921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492896"/>
            <a:ext cx="12143085" cy="1384424"/>
          </a:xfrm>
        </p:spPr>
        <p:txBody>
          <a:bodyPr>
            <a:noAutofit/>
          </a:bodyPr>
          <a:lstStyle/>
          <a:p>
            <a:pPr algn="ctr"/>
            <a:r>
              <a:rPr lang="en-US" sz="4000" dirty="0">
                <a:solidFill>
                  <a:schemeClr val="dk1"/>
                </a:solidFill>
              </a:rPr>
              <a:t>Knowledge Point 1</a:t>
            </a:r>
            <a:br>
              <a:rPr lang="en-US" sz="4000" dirty="0">
                <a:solidFill>
                  <a:schemeClr val="dk1"/>
                </a:solidFill>
              </a:rPr>
            </a:br>
            <a:r>
              <a:rPr lang="en-NZ" sz="4000" b="1" dirty="0"/>
              <a:t>Design Level Class Diagram</a:t>
            </a:r>
            <a:endParaRPr lang="en-NZ" sz="4000" dirty="0">
              <a:solidFill>
                <a:schemeClr val="dk1"/>
              </a:solidFill>
            </a:endParaRPr>
          </a:p>
        </p:txBody>
      </p:sp>
    </p:spTree>
    <p:extLst>
      <p:ext uri="{BB962C8B-B14F-4D97-AF65-F5344CB8AC3E}">
        <p14:creationId xmlns:p14="http://schemas.microsoft.com/office/powerpoint/2010/main" val="80777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84645" y="476672"/>
            <a:ext cx="12104180" cy="711015"/>
          </a:xfrm>
          <a:prstGeom prst="rect">
            <a:avLst/>
          </a:prstGeom>
        </p:spPr>
        <p:txBody>
          <a:bodyPr>
            <a:normAutofit fontScale="9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2500" dirty="0">
                <a:solidFill>
                  <a:schemeClr val="tx1"/>
                </a:solidFill>
                <a:effectLst/>
              </a:rPr>
              <a:t>3.1.1 Design Level Class Diagram</a:t>
            </a:r>
          </a:p>
          <a:p>
            <a:r>
              <a:rPr lang="en-NZ" sz="2500" dirty="0">
                <a:solidFill>
                  <a:schemeClr val="tx1"/>
                </a:solidFill>
                <a:effectLst/>
              </a:rPr>
              <a:t>  </a:t>
            </a:r>
            <a:r>
              <a:rPr lang="en-US" sz="2500" dirty="0">
                <a:solidFill>
                  <a:schemeClr val="tx1"/>
                </a:solidFill>
                <a:effectLst/>
              </a:rPr>
              <a:t>(Knowledge point 1)</a:t>
            </a:r>
          </a:p>
        </p:txBody>
      </p:sp>
      <p:sp>
        <p:nvSpPr>
          <p:cNvPr id="3" name="TextBox 2">
            <a:extLst>
              <a:ext uri="{FF2B5EF4-FFF2-40B4-BE49-F238E27FC236}">
                <a16:creationId xmlns:a16="http://schemas.microsoft.com/office/drawing/2014/main" id="{1FDD1A6E-835D-4B19-A436-6814A434A93E}"/>
              </a:ext>
            </a:extLst>
          </p:cNvPr>
          <p:cNvSpPr txBox="1"/>
          <p:nvPr/>
        </p:nvSpPr>
        <p:spPr>
          <a:xfrm>
            <a:off x="717897" y="5568403"/>
            <a:ext cx="11243969" cy="369236"/>
          </a:xfrm>
          <a:prstGeom prst="rect">
            <a:avLst/>
          </a:prstGeom>
          <a:noFill/>
        </p:spPr>
        <p:txBody>
          <a:bodyPr wrap="square" rtlCol="0">
            <a:spAutoFit/>
          </a:bodyPr>
          <a:lstStyle/>
          <a:p>
            <a:r>
              <a:rPr lang="en-US" sz="1799" dirty="0"/>
              <a:t>Reference: </a:t>
            </a:r>
            <a:r>
              <a:rPr lang="en-US" sz="1600" dirty="0">
                <a:hlinkClick r:id="rId2">
                  <a:extLst>
                    <a:ext uri="{A12FA001-AC4F-418D-AE19-62706E023703}">
                      <ahyp:hlinkClr xmlns:ahyp="http://schemas.microsoft.com/office/drawing/2018/hyperlinkcolor" val="tx"/>
                    </a:ext>
                  </a:extLst>
                </a:hlinkClick>
              </a:rPr>
              <a:t>https://www.safaribooksonline.com/library/view/applying-uml and/0130925691/0130925691_ch19lev1sec4.html</a:t>
            </a:r>
            <a:r>
              <a:rPr lang="en-US" sz="1600" dirty="0"/>
              <a:t> </a:t>
            </a:r>
            <a:endParaRPr lang="en-NZ" sz="1600" dirty="0"/>
          </a:p>
        </p:txBody>
      </p:sp>
      <p:sp>
        <p:nvSpPr>
          <p:cNvPr id="4" name="TextBox 3">
            <a:extLst>
              <a:ext uri="{FF2B5EF4-FFF2-40B4-BE49-F238E27FC236}">
                <a16:creationId xmlns:a16="http://schemas.microsoft.com/office/drawing/2014/main" id="{B0067545-2C54-4C99-ADDA-B7F1038302EE}"/>
              </a:ext>
            </a:extLst>
          </p:cNvPr>
          <p:cNvSpPr txBox="1"/>
          <p:nvPr/>
        </p:nvSpPr>
        <p:spPr>
          <a:xfrm>
            <a:off x="1160699" y="1289597"/>
            <a:ext cx="10375293" cy="3690691"/>
          </a:xfrm>
          <a:prstGeom prst="rect">
            <a:avLst/>
          </a:prstGeom>
          <a:noFill/>
        </p:spPr>
        <p:txBody>
          <a:bodyPr wrap="square" rtlCol="0">
            <a:spAutoFit/>
          </a:bodyPr>
          <a:lstStyle/>
          <a:p>
            <a:r>
              <a:rPr lang="en-US" sz="1799" dirty="0"/>
              <a:t>A design class diagram (DCD) illustrates the specifications for software classes and interfaces in an application. Typical information includes:</a:t>
            </a:r>
          </a:p>
          <a:p>
            <a:endParaRPr lang="en-US" sz="1799" dirty="0"/>
          </a:p>
          <a:p>
            <a:r>
              <a:rPr lang="en-US" sz="1799" dirty="0"/>
              <a:t>- classes, associations and attributes		- Interfaces, with their operations and constants</a:t>
            </a:r>
          </a:p>
          <a:p>
            <a:endParaRPr lang="en-US" sz="1799" dirty="0"/>
          </a:p>
          <a:p>
            <a:r>
              <a:rPr lang="en-US" sz="1799" dirty="0"/>
              <a:t>- Methods							- Attribute type information</a:t>
            </a:r>
          </a:p>
          <a:p>
            <a:endParaRPr lang="en-US" sz="1799" dirty="0"/>
          </a:p>
          <a:p>
            <a:r>
              <a:rPr lang="en-US" sz="1799" dirty="0"/>
              <a:t>- Navigability							- Dependencies</a:t>
            </a:r>
          </a:p>
          <a:p>
            <a:endParaRPr lang="en-US" sz="1799" dirty="0"/>
          </a:p>
          <a:p>
            <a:r>
              <a:rPr lang="en-US" sz="1799" dirty="0"/>
              <a:t>It is basically more design concentrated diagram including data types for the attribute, classes accessibility in a program like private, public and protected. It is kind of finished good for a developer to understand the program in a well descriptive design. It is an advancement to analysis level class diagram.</a:t>
            </a:r>
            <a:endParaRPr lang="en-NZ" sz="1799" dirty="0"/>
          </a:p>
        </p:txBody>
      </p:sp>
    </p:spTree>
    <p:extLst>
      <p:ext uri="{BB962C8B-B14F-4D97-AF65-F5344CB8AC3E}">
        <p14:creationId xmlns:p14="http://schemas.microsoft.com/office/powerpoint/2010/main" val="272553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3142084" y="188640"/>
            <a:ext cx="5433703" cy="1125773"/>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2500" dirty="0">
                <a:solidFill>
                  <a:schemeClr val="tx1"/>
                </a:solidFill>
                <a:effectLst/>
              </a:rPr>
              <a:t>3.1.2 Design Level Class Diagram</a:t>
            </a:r>
          </a:p>
          <a:p>
            <a:r>
              <a:rPr lang="en-NZ" sz="2500" dirty="0">
                <a:solidFill>
                  <a:schemeClr val="tx1"/>
                </a:solidFill>
                <a:effectLst/>
              </a:rPr>
              <a:t>  </a:t>
            </a:r>
            <a:r>
              <a:rPr lang="en-US" sz="2500" dirty="0">
                <a:solidFill>
                  <a:schemeClr val="tx1"/>
                </a:solidFill>
                <a:effectLst/>
              </a:rPr>
              <a:t>(Implementation with Example)</a:t>
            </a:r>
          </a:p>
        </p:txBody>
      </p:sp>
      <p:sp>
        <p:nvSpPr>
          <p:cNvPr id="7" name="TextBox 6"/>
          <p:cNvSpPr txBox="1"/>
          <p:nvPr/>
        </p:nvSpPr>
        <p:spPr>
          <a:xfrm>
            <a:off x="10521651" y="6487870"/>
            <a:ext cx="2320565" cy="369236"/>
          </a:xfrm>
          <a:prstGeom prst="rect">
            <a:avLst/>
          </a:prstGeom>
          <a:noFill/>
        </p:spPr>
        <p:txBody>
          <a:bodyPr wrap="square" rtlCol="0">
            <a:spAutoFit/>
          </a:bodyPr>
          <a:lstStyle/>
          <a:p>
            <a:r>
              <a:rPr lang="en-NZ" sz="1799" dirty="0"/>
              <a:t>Continued…</a:t>
            </a:r>
          </a:p>
        </p:txBody>
      </p:sp>
      <p:pic>
        <p:nvPicPr>
          <p:cNvPr id="4" name="Picture 3">
            <a:extLst>
              <a:ext uri="{FF2B5EF4-FFF2-40B4-BE49-F238E27FC236}">
                <a16:creationId xmlns:a16="http://schemas.microsoft.com/office/drawing/2014/main" id="{AD0B3B52-56DF-4700-8848-488F41CFC3DB}"/>
              </a:ext>
            </a:extLst>
          </p:cNvPr>
          <p:cNvPicPr>
            <a:picLocks noChangeAspect="1"/>
          </p:cNvPicPr>
          <p:nvPr/>
        </p:nvPicPr>
        <p:blipFill>
          <a:blip r:embed="rId2"/>
          <a:stretch>
            <a:fillRect/>
          </a:stretch>
        </p:blipFill>
        <p:spPr>
          <a:xfrm>
            <a:off x="909836" y="1124744"/>
            <a:ext cx="10081122" cy="5696060"/>
          </a:xfrm>
          <a:prstGeom prst="rect">
            <a:avLst/>
          </a:prstGeom>
        </p:spPr>
      </p:pic>
    </p:spTree>
    <p:extLst>
      <p:ext uri="{BB962C8B-B14F-4D97-AF65-F5344CB8AC3E}">
        <p14:creationId xmlns:p14="http://schemas.microsoft.com/office/powerpoint/2010/main" val="323818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3376669" y="404664"/>
            <a:ext cx="5435486" cy="1125773"/>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2500" dirty="0">
                <a:solidFill>
                  <a:schemeClr val="tx1"/>
                </a:solidFill>
                <a:effectLst/>
              </a:rPr>
              <a:t>3.1.2 Design Level Class Diagram</a:t>
            </a:r>
          </a:p>
          <a:p>
            <a:r>
              <a:rPr lang="en-NZ" sz="2500" dirty="0">
                <a:solidFill>
                  <a:schemeClr val="tx1"/>
                </a:solidFill>
                <a:effectLst/>
              </a:rPr>
              <a:t>  </a:t>
            </a:r>
            <a:r>
              <a:rPr lang="en-US" sz="2500" dirty="0">
                <a:solidFill>
                  <a:schemeClr val="tx1"/>
                </a:solidFill>
                <a:effectLst/>
              </a:rPr>
              <a:t>(Implementation with Example)</a:t>
            </a:r>
          </a:p>
        </p:txBody>
      </p:sp>
      <p:sp>
        <p:nvSpPr>
          <p:cNvPr id="4" name="TextBox 3"/>
          <p:cNvSpPr txBox="1"/>
          <p:nvPr/>
        </p:nvSpPr>
        <p:spPr>
          <a:xfrm>
            <a:off x="2133972" y="2348880"/>
            <a:ext cx="8271406" cy="1476686"/>
          </a:xfrm>
          <a:prstGeom prst="rect">
            <a:avLst/>
          </a:prstGeom>
          <a:noFill/>
        </p:spPr>
        <p:txBody>
          <a:bodyPr wrap="square" rtlCol="0">
            <a:spAutoFit/>
          </a:bodyPr>
          <a:lstStyle/>
          <a:p>
            <a:pPr marL="285664" indent="-285664" algn="just">
              <a:buFont typeface="Arial" panose="020B0604020202020204" pitchFamily="34" charset="0"/>
              <a:buChar char="•"/>
            </a:pPr>
            <a:r>
              <a:rPr lang="en-NZ" sz="1799" dirty="0"/>
              <a:t>The example on the slide above ( slide 128 ) shows the Design level class diagram for implementing the view.</a:t>
            </a:r>
          </a:p>
          <a:p>
            <a:pPr marL="285664" indent="-285664" algn="just">
              <a:buFont typeface="Arial" panose="020B0604020202020204" pitchFamily="34" charset="0"/>
              <a:buChar char="•"/>
            </a:pPr>
            <a:endParaRPr lang="en-NZ" sz="1799" dirty="0"/>
          </a:p>
          <a:p>
            <a:pPr marL="285664" indent="-285664" algn="just">
              <a:buFont typeface="Arial" panose="020B0604020202020204" pitchFamily="34" charset="0"/>
              <a:buChar char="•"/>
            </a:pPr>
            <a:r>
              <a:rPr lang="en-NZ" sz="1799" dirty="0"/>
              <a:t>This class diagram have helped me identify, what are the required class for implementing the view, there attributes, method, multiplicity and dependency.</a:t>
            </a:r>
          </a:p>
        </p:txBody>
      </p:sp>
    </p:spTree>
    <p:extLst>
      <p:ext uri="{BB962C8B-B14F-4D97-AF65-F5344CB8AC3E}">
        <p14:creationId xmlns:p14="http://schemas.microsoft.com/office/powerpoint/2010/main" val="123371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3266628" y="444302"/>
            <a:ext cx="12104180" cy="1125773"/>
          </a:xfrm>
          <a:prstGeom prst="rect">
            <a:avLst/>
          </a:prstGeom>
        </p:spPr>
        <p:txBody>
          <a:bodyPr>
            <a:normAutofit fontScale="92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2500" dirty="0">
                <a:solidFill>
                  <a:schemeClr val="tx1"/>
                </a:solidFill>
                <a:effectLst/>
              </a:rPr>
              <a:t>3.1.3 Design Level Class Diagram</a:t>
            </a:r>
          </a:p>
          <a:p>
            <a:endParaRPr lang="en-NZ" sz="2500" dirty="0">
              <a:solidFill>
                <a:schemeClr val="tx1"/>
              </a:solidFill>
              <a:effectLst/>
            </a:endParaRPr>
          </a:p>
          <a:p>
            <a:r>
              <a:rPr lang="en-NZ" sz="2500" dirty="0">
                <a:solidFill>
                  <a:schemeClr val="tx1"/>
                </a:solidFill>
                <a:effectLst/>
              </a:rPr>
              <a:t>  </a:t>
            </a:r>
            <a:r>
              <a:rPr lang="en-US" sz="2500" dirty="0">
                <a:solidFill>
                  <a:schemeClr val="tx1"/>
                </a:solidFill>
                <a:effectLst/>
              </a:rPr>
              <a:t>(Compare and Contrast)</a:t>
            </a:r>
          </a:p>
        </p:txBody>
      </p:sp>
      <p:pic>
        <p:nvPicPr>
          <p:cNvPr id="6" name="Picture 5">
            <a:extLst>
              <a:ext uri="{FF2B5EF4-FFF2-40B4-BE49-F238E27FC236}">
                <a16:creationId xmlns:a16="http://schemas.microsoft.com/office/drawing/2014/main" id="{937CF61B-568A-4A90-BA5C-CBC044469BA9}"/>
              </a:ext>
            </a:extLst>
          </p:cNvPr>
          <p:cNvPicPr>
            <a:picLocks noChangeAspect="1"/>
          </p:cNvPicPr>
          <p:nvPr/>
        </p:nvPicPr>
        <p:blipFill>
          <a:blip r:embed="rId2"/>
          <a:stretch>
            <a:fillRect/>
          </a:stretch>
        </p:blipFill>
        <p:spPr>
          <a:xfrm>
            <a:off x="4930261" y="1251040"/>
            <a:ext cx="6865678" cy="2201211"/>
          </a:xfrm>
          <a:prstGeom prst="rect">
            <a:avLst/>
          </a:prstGeom>
        </p:spPr>
      </p:pic>
      <p:sp>
        <p:nvSpPr>
          <p:cNvPr id="7" name="TextBox 6">
            <a:extLst>
              <a:ext uri="{FF2B5EF4-FFF2-40B4-BE49-F238E27FC236}">
                <a16:creationId xmlns:a16="http://schemas.microsoft.com/office/drawing/2014/main" id="{5C99AED4-2D96-4BFC-ACD4-C051348C43CE}"/>
              </a:ext>
            </a:extLst>
          </p:cNvPr>
          <p:cNvSpPr txBox="1"/>
          <p:nvPr/>
        </p:nvSpPr>
        <p:spPr>
          <a:xfrm>
            <a:off x="823190" y="2084902"/>
            <a:ext cx="3584163" cy="369236"/>
          </a:xfrm>
          <a:prstGeom prst="rect">
            <a:avLst/>
          </a:prstGeom>
          <a:noFill/>
        </p:spPr>
        <p:txBody>
          <a:bodyPr wrap="square" rtlCol="0">
            <a:spAutoFit/>
          </a:bodyPr>
          <a:lstStyle/>
          <a:p>
            <a:r>
              <a:rPr lang="en-US" sz="1799" dirty="0"/>
              <a:t>Object Diagram Vs Class Diagram</a:t>
            </a:r>
            <a:endParaRPr lang="en-NZ" sz="1799" dirty="0"/>
          </a:p>
        </p:txBody>
      </p:sp>
      <p:sp>
        <p:nvSpPr>
          <p:cNvPr id="8" name="TextBox 7">
            <a:extLst>
              <a:ext uri="{FF2B5EF4-FFF2-40B4-BE49-F238E27FC236}">
                <a16:creationId xmlns:a16="http://schemas.microsoft.com/office/drawing/2014/main" id="{8F7A28F9-9CBB-44BE-9E85-FADF6C7F69F8}"/>
              </a:ext>
            </a:extLst>
          </p:cNvPr>
          <p:cNvSpPr txBox="1"/>
          <p:nvPr/>
        </p:nvSpPr>
        <p:spPr>
          <a:xfrm>
            <a:off x="507344" y="3452251"/>
            <a:ext cx="11174135" cy="3107733"/>
          </a:xfrm>
          <a:prstGeom prst="rect">
            <a:avLst/>
          </a:prstGeom>
          <a:noFill/>
        </p:spPr>
        <p:txBody>
          <a:bodyPr wrap="square" rtlCol="0">
            <a:spAutoFit/>
          </a:bodyPr>
          <a:lstStyle/>
          <a:p>
            <a:pPr algn="just"/>
            <a:r>
              <a:rPr lang="en-US" sz="1400" dirty="0"/>
              <a:t>Class diagram is a graph of classifier elements connected by their various static relationships. A “class” diagram may also contain interfaces, packages, relationships, and even instances,</a:t>
            </a:r>
          </a:p>
          <a:p>
            <a:pPr algn="just"/>
            <a:r>
              <a:rPr lang="en-US" sz="1400" dirty="0"/>
              <a:t>such as objects and links. Perhaps a better name would be “static structural diagram”, but “class diagram” is shorter and well established.</a:t>
            </a:r>
          </a:p>
          <a:p>
            <a:pPr algn="just"/>
            <a:endParaRPr lang="en-US" sz="1400" dirty="0"/>
          </a:p>
          <a:p>
            <a:pPr algn="just"/>
            <a:r>
              <a:rPr lang="en-US" sz="1400" dirty="0"/>
              <a:t>Object diagram on the other hand is a graph of instances, including objects and data values. A static object diagram is an instance of a class diagram. It shows a snapshot of the detailed state of a system at a point in time. The use of object diagrams is fairly limited, mainly to show examples of data structures.</a:t>
            </a:r>
          </a:p>
          <a:p>
            <a:pPr algn="just"/>
            <a:endParaRPr lang="en-US" sz="1400" dirty="0"/>
          </a:p>
          <a:p>
            <a:pPr algn="just"/>
            <a:r>
              <a:rPr lang="en-US" sz="1400" dirty="0"/>
              <a:t>The actual differences lie in their purpose. A Class diagram shows your classes and their relationships. An Object Model Diagram shows the interaction between objects at some point, during run time.</a:t>
            </a:r>
          </a:p>
          <a:p>
            <a:pPr algn="just"/>
            <a:endParaRPr lang="en-US" sz="1400" dirty="0"/>
          </a:p>
          <a:p>
            <a:pPr algn="just"/>
            <a:r>
              <a:rPr lang="en-US" sz="1400" dirty="0"/>
              <a:t>A Class Diagram will show what the Objects in your system consist of (members) and what they are capable of doing (methods) mostly static. In contrast, an Object Diagram will show how objects in your system are interacting with each other at some point in time, and what values those objects contain when the program is in this state.</a:t>
            </a:r>
            <a:endParaRPr lang="en-NZ" sz="1400" dirty="0"/>
          </a:p>
        </p:txBody>
      </p:sp>
    </p:spTree>
    <p:extLst>
      <p:ext uri="{BB962C8B-B14F-4D97-AF65-F5344CB8AC3E}">
        <p14:creationId xmlns:p14="http://schemas.microsoft.com/office/powerpoint/2010/main" val="56772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2836083" y="589825"/>
            <a:ext cx="6516659" cy="1125773"/>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0000"/>
              </a:lnSpc>
            </a:pPr>
            <a:r>
              <a:rPr lang="en-NZ" sz="2300" dirty="0">
                <a:solidFill>
                  <a:schemeClr val="tx1"/>
                </a:solidFill>
                <a:effectLst/>
              </a:rPr>
              <a:t>3.1.4 Design Level Class Diagram</a:t>
            </a:r>
          </a:p>
          <a:p>
            <a:pPr>
              <a:lnSpc>
                <a:spcPct val="110000"/>
              </a:lnSpc>
            </a:pPr>
            <a:r>
              <a:rPr lang="en-NZ" sz="2300" dirty="0">
                <a:solidFill>
                  <a:schemeClr val="tx1"/>
                </a:solidFill>
                <a:effectLst/>
              </a:rPr>
              <a:t>  </a:t>
            </a:r>
            <a:r>
              <a:rPr lang="en-US" sz="2300" dirty="0">
                <a:solidFill>
                  <a:schemeClr val="tx1"/>
                </a:solidFill>
                <a:effectLst/>
              </a:rPr>
              <a:t>(Effectiveness of Approach)</a:t>
            </a:r>
          </a:p>
        </p:txBody>
      </p:sp>
      <p:sp>
        <p:nvSpPr>
          <p:cNvPr id="5" name="Content Placeholder 2"/>
          <p:cNvSpPr txBox="1">
            <a:spLocks/>
          </p:cNvSpPr>
          <p:nvPr/>
        </p:nvSpPr>
        <p:spPr>
          <a:xfrm>
            <a:off x="1368154" y="2282791"/>
            <a:ext cx="9452517" cy="3071223"/>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457063" indent="-457063">
              <a:buClr>
                <a:schemeClr val="tx1"/>
              </a:buClr>
              <a:buSzPct val="80000"/>
              <a:buFont typeface="Arial" panose="020B0604020202020204" pitchFamily="34" charset="0"/>
              <a:buChar char="•"/>
            </a:pPr>
            <a:r>
              <a:rPr lang="en-NZ" sz="1799" dirty="0">
                <a:solidFill>
                  <a:schemeClr val="tx1"/>
                </a:solidFill>
              </a:rPr>
              <a:t>Class diagram are very effective as it  forces the programmer to think out the structure of classes and how they will interact with each other before actually writing any code. This lead to a more robust application.</a:t>
            </a:r>
          </a:p>
          <a:p>
            <a:pPr marL="0" indent="0">
              <a:buClr>
                <a:schemeClr val="tx1"/>
              </a:buClr>
              <a:buSzPct val="80000"/>
              <a:buNone/>
            </a:pPr>
            <a:endParaRPr lang="en-NZ" sz="1799" dirty="0">
              <a:solidFill>
                <a:schemeClr val="tx1"/>
              </a:solidFill>
            </a:endParaRPr>
          </a:p>
          <a:p>
            <a:pPr marL="457063" indent="-457063">
              <a:buClr>
                <a:schemeClr val="tx1"/>
              </a:buClr>
              <a:buSzPct val="80000"/>
              <a:buFont typeface="Arial" panose="020B0604020202020204" pitchFamily="34" charset="0"/>
              <a:buChar char="•"/>
            </a:pPr>
            <a:r>
              <a:rPr lang="en-NZ" sz="1799" dirty="0">
                <a:solidFill>
                  <a:schemeClr val="tx1"/>
                </a:solidFill>
              </a:rPr>
              <a:t>It provides a blueprint for maintenance, to get an overview of how the application is structured before examining the actual code. This reduce maintenance time.</a:t>
            </a:r>
          </a:p>
          <a:p>
            <a:pPr marL="457063" indent="-457063">
              <a:buClr>
                <a:schemeClr val="tx1"/>
              </a:buClr>
              <a:buSzPct val="80000"/>
              <a:buFont typeface="Arial" panose="020B0604020202020204" pitchFamily="34" charset="0"/>
              <a:buChar char="•"/>
            </a:pPr>
            <a:endParaRPr lang="en-NZ" sz="1799" dirty="0">
              <a:solidFill>
                <a:schemeClr val="tx1"/>
              </a:solidFill>
            </a:endParaRPr>
          </a:p>
          <a:p>
            <a:pPr marL="457063" indent="-457063">
              <a:buClr>
                <a:schemeClr val="tx1"/>
              </a:buClr>
              <a:buSzPct val="80000"/>
              <a:buFont typeface="Arial" panose="020B0604020202020204" pitchFamily="34" charset="0"/>
              <a:buChar char="•"/>
            </a:pPr>
            <a:r>
              <a:rPr lang="en-NZ" sz="1799" dirty="0">
                <a:solidFill>
                  <a:schemeClr val="tx1"/>
                </a:solidFill>
              </a:rPr>
              <a:t>Design level class diagram have help me in identifying the related data and attributes</a:t>
            </a:r>
          </a:p>
        </p:txBody>
      </p:sp>
    </p:spTree>
    <p:extLst>
      <p:ext uri="{BB962C8B-B14F-4D97-AF65-F5344CB8AC3E}">
        <p14:creationId xmlns:p14="http://schemas.microsoft.com/office/powerpoint/2010/main" val="42056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3048082" y="548680"/>
            <a:ext cx="6092660" cy="1060282"/>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10000"/>
              </a:lnSpc>
            </a:pPr>
            <a:r>
              <a:rPr lang="en-NZ" sz="2300" dirty="0">
                <a:solidFill>
                  <a:schemeClr val="tx1"/>
                </a:solidFill>
                <a:effectLst/>
              </a:rPr>
              <a:t>3.1.5 Design Level Class Diagram</a:t>
            </a:r>
          </a:p>
          <a:p>
            <a:pPr>
              <a:lnSpc>
                <a:spcPct val="110000"/>
              </a:lnSpc>
            </a:pPr>
            <a:r>
              <a:rPr lang="en-NZ" sz="2300" dirty="0">
                <a:solidFill>
                  <a:schemeClr val="tx1"/>
                </a:solidFill>
                <a:effectLst/>
              </a:rPr>
              <a:t>  </a:t>
            </a:r>
            <a:r>
              <a:rPr lang="en-US" sz="2300" dirty="0">
                <a:solidFill>
                  <a:schemeClr val="tx1"/>
                </a:solidFill>
                <a:effectLst/>
              </a:rPr>
              <a:t>(Improvements)</a:t>
            </a:r>
          </a:p>
        </p:txBody>
      </p:sp>
      <p:sp>
        <p:nvSpPr>
          <p:cNvPr id="4" name="TextBox 3">
            <a:extLst>
              <a:ext uri="{FF2B5EF4-FFF2-40B4-BE49-F238E27FC236}">
                <a16:creationId xmlns:a16="http://schemas.microsoft.com/office/drawing/2014/main" id="{B0067545-2C54-4C99-ADDA-B7F1038302EE}"/>
              </a:ext>
            </a:extLst>
          </p:cNvPr>
          <p:cNvSpPr txBox="1"/>
          <p:nvPr/>
        </p:nvSpPr>
        <p:spPr>
          <a:xfrm>
            <a:off x="906766" y="1790628"/>
            <a:ext cx="10375293" cy="4246211"/>
          </a:xfrm>
          <a:prstGeom prst="rect">
            <a:avLst/>
          </a:prstGeom>
          <a:noFill/>
        </p:spPr>
        <p:txBody>
          <a:bodyPr wrap="square" rtlCol="0">
            <a:spAutoFit/>
          </a:bodyPr>
          <a:lstStyle/>
          <a:p>
            <a:pPr marL="285664" indent="-285664">
              <a:buFont typeface="Arial" panose="020B0604020202020204" pitchFamily="34" charset="0"/>
              <a:buChar char="•"/>
            </a:pPr>
            <a:r>
              <a:rPr lang="en-NZ" sz="1799" dirty="0"/>
              <a:t>This diagram only depicts, how the game is running, but I was not able to show how the model is working as the diagram will become large. However a better approach would be to create two different diagrams, each focused on one aspect.</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The straight line have all kinds of angles makes the diagram look a lot messier, and less understandable. Having all only right angles makes a diagram look better instantly.</a:t>
            </a:r>
          </a:p>
          <a:p>
            <a:pPr marL="285664" indent="-285664">
              <a:buFont typeface="Arial" panose="020B0604020202020204" pitchFamily="34" charset="0"/>
              <a:buChar char="•"/>
            </a:pPr>
            <a:endParaRPr lang="en-NZ" sz="1799" dirty="0"/>
          </a:p>
          <a:p>
            <a:pPr marL="285664" indent="-285664" fontAlgn="base">
              <a:buFont typeface="Arial" panose="020B0604020202020204" pitchFamily="34" charset="0"/>
              <a:buChar char="•"/>
            </a:pPr>
            <a:r>
              <a:rPr lang="en-NZ" sz="1799" dirty="0"/>
              <a:t>Aligning elements, either by one of their sides (</a:t>
            </a:r>
            <a:r>
              <a:rPr lang="en-NZ" sz="1799" dirty="0" err="1"/>
              <a:t>e.g</a:t>
            </a:r>
            <a:r>
              <a:rPr lang="en-NZ" sz="1799" dirty="0"/>
              <a:t> Top) or by their </a:t>
            </a:r>
            <a:r>
              <a:rPr lang="en-NZ" sz="1799" dirty="0" err="1"/>
              <a:t>centers</a:t>
            </a:r>
            <a:r>
              <a:rPr lang="en-NZ" sz="1799" dirty="0"/>
              <a:t>. The latter works best when aligning vertically.</a:t>
            </a:r>
          </a:p>
          <a:p>
            <a:pPr marL="285664" indent="-285664" fontAlgn="base">
              <a:buFont typeface="Arial" panose="020B0604020202020204" pitchFamily="34" charset="0"/>
              <a:buChar char="•"/>
            </a:pPr>
            <a:endParaRPr lang="en-NZ" sz="1799" dirty="0"/>
          </a:p>
          <a:p>
            <a:pPr marL="285664" indent="-285664" fontAlgn="base">
              <a:buFont typeface="Arial" panose="020B0604020202020204" pitchFamily="34" charset="0"/>
              <a:buChar char="•"/>
            </a:pPr>
            <a:r>
              <a:rPr lang="en-NZ" sz="1799" dirty="0"/>
              <a:t>Make elements the same size where possible.</a:t>
            </a:r>
          </a:p>
          <a:p>
            <a:pPr marL="285664" indent="-285664" fontAlgn="base">
              <a:buFont typeface="Arial" panose="020B0604020202020204" pitchFamily="34" charset="0"/>
              <a:buChar char="•"/>
            </a:pPr>
            <a:endParaRPr lang="en-NZ" sz="1799" dirty="0"/>
          </a:p>
          <a:p>
            <a:pPr marL="285664" indent="-285664" fontAlgn="base">
              <a:buFont typeface="Arial" panose="020B0604020202020204" pitchFamily="34" charset="0"/>
              <a:buChar char="•"/>
            </a:pPr>
            <a:r>
              <a:rPr lang="en-NZ" sz="1799" dirty="0"/>
              <a:t>A presented diagram will create a better impression on the stakeholder and consume less time in the explaining the diagram allowing more time to focusing in the actual content.</a:t>
            </a:r>
          </a:p>
          <a:p>
            <a:pPr marL="285664" indent="-285664" fontAlgn="base">
              <a:buFont typeface="Arial" panose="020B0604020202020204" pitchFamily="34" charset="0"/>
              <a:buChar char="•"/>
            </a:pPr>
            <a:endParaRPr lang="en-NZ" sz="1799" dirty="0"/>
          </a:p>
        </p:txBody>
      </p:sp>
    </p:spTree>
    <p:extLst>
      <p:ext uri="{BB962C8B-B14F-4D97-AF65-F5344CB8AC3E}">
        <p14:creationId xmlns:p14="http://schemas.microsoft.com/office/powerpoint/2010/main" val="17452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492896"/>
            <a:ext cx="12143085" cy="1384424"/>
          </a:xfrm>
        </p:spPr>
        <p:txBody>
          <a:bodyPr>
            <a:noAutofit/>
          </a:bodyPr>
          <a:lstStyle/>
          <a:p>
            <a:pPr algn="ctr"/>
            <a:r>
              <a:rPr lang="en-US" sz="4000" dirty="0">
                <a:solidFill>
                  <a:schemeClr val="dk1"/>
                </a:solidFill>
              </a:rPr>
              <a:t>Knowledge Point 2</a:t>
            </a:r>
            <a:br>
              <a:rPr lang="en-US" sz="4000" dirty="0">
                <a:solidFill>
                  <a:schemeClr val="dk1"/>
                </a:solidFill>
              </a:rPr>
            </a:br>
            <a:r>
              <a:rPr lang="en-NZ" sz="4000" b="1" dirty="0"/>
              <a:t>Sequence Diagram</a:t>
            </a:r>
            <a:endParaRPr lang="en-NZ" sz="4000" dirty="0">
              <a:solidFill>
                <a:schemeClr val="dk1"/>
              </a:solidFill>
            </a:endParaRPr>
          </a:p>
        </p:txBody>
      </p:sp>
    </p:spTree>
    <p:extLst>
      <p:ext uri="{BB962C8B-B14F-4D97-AF65-F5344CB8AC3E}">
        <p14:creationId xmlns:p14="http://schemas.microsoft.com/office/powerpoint/2010/main" val="1151940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7F6CE-8A60-41FB-BE95-876DA0EAC19F}"/>
              </a:ext>
            </a:extLst>
          </p:cNvPr>
          <p:cNvSpPr txBox="1"/>
          <p:nvPr/>
        </p:nvSpPr>
        <p:spPr>
          <a:xfrm>
            <a:off x="837828" y="3860652"/>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GameController.cs</a:t>
            </a:r>
            <a:r>
              <a:rPr lang="en-NZ" dirty="0"/>
              <a:t> Lines 22 - 26</a:t>
            </a:r>
          </a:p>
        </p:txBody>
      </p:sp>
      <p:sp>
        <p:nvSpPr>
          <p:cNvPr id="5" name="TextBox 4">
            <a:extLst>
              <a:ext uri="{FF2B5EF4-FFF2-40B4-BE49-F238E27FC236}">
                <a16:creationId xmlns:a16="http://schemas.microsoft.com/office/drawing/2014/main" id="{9BF15561-EA1F-4261-9D1D-1E981A1FD93C}"/>
              </a:ext>
            </a:extLst>
          </p:cNvPr>
          <p:cNvSpPr txBox="1"/>
          <p:nvPr/>
        </p:nvSpPr>
        <p:spPr>
          <a:xfrm>
            <a:off x="3666253" y="698823"/>
            <a:ext cx="4856318" cy="369332"/>
          </a:xfrm>
          <a:prstGeom prst="rect">
            <a:avLst/>
          </a:prstGeom>
          <a:noFill/>
        </p:spPr>
        <p:txBody>
          <a:bodyPr wrap="square" rtlCol="0">
            <a:spAutoFit/>
          </a:bodyPr>
          <a:lstStyle/>
          <a:p>
            <a:r>
              <a:rPr lang="en-NZ" b="1" dirty="0"/>
              <a:t>Feature 3: </a:t>
            </a:r>
            <a:r>
              <a:rPr lang="en-US" dirty="0"/>
              <a:t>Display the move count</a:t>
            </a:r>
          </a:p>
        </p:txBody>
      </p:sp>
      <p:pic>
        <p:nvPicPr>
          <p:cNvPr id="6" name="Picture 5">
            <a:extLst>
              <a:ext uri="{FF2B5EF4-FFF2-40B4-BE49-F238E27FC236}">
                <a16:creationId xmlns:a16="http://schemas.microsoft.com/office/drawing/2014/main" id="{A6C9C412-8B2D-4DCA-B981-1874F3B36F3F}"/>
              </a:ext>
            </a:extLst>
          </p:cNvPr>
          <p:cNvPicPr>
            <a:picLocks noChangeAspect="1"/>
          </p:cNvPicPr>
          <p:nvPr/>
        </p:nvPicPr>
        <p:blipFill>
          <a:blip r:embed="rId2"/>
          <a:stretch>
            <a:fillRect/>
          </a:stretch>
        </p:blipFill>
        <p:spPr>
          <a:xfrm>
            <a:off x="1629916" y="1844824"/>
            <a:ext cx="9324975" cy="1152525"/>
          </a:xfrm>
          <a:prstGeom prst="rect">
            <a:avLst/>
          </a:prstGeom>
        </p:spPr>
      </p:pic>
    </p:spTree>
    <p:extLst>
      <p:ext uri="{BB962C8B-B14F-4D97-AF65-F5344CB8AC3E}">
        <p14:creationId xmlns:p14="http://schemas.microsoft.com/office/powerpoint/2010/main" val="267252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84645" y="196315"/>
            <a:ext cx="12104180" cy="711015"/>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30000"/>
              </a:lnSpc>
            </a:pPr>
            <a:r>
              <a:rPr lang="en-NZ" sz="2800" b="1" dirty="0">
                <a:solidFill>
                  <a:schemeClr val="tx1"/>
                </a:solidFill>
                <a:effectLst/>
              </a:rPr>
              <a:t>3.2.1 Sequence Diagram </a:t>
            </a:r>
            <a:r>
              <a:rPr lang="en-US" sz="2800" b="1" dirty="0">
                <a:solidFill>
                  <a:schemeClr val="tx1"/>
                </a:solidFill>
                <a:effectLst/>
              </a:rPr>
              <a:t>(Knowledge point 2)</a:t>
            </a:r>
          </a:p>
        </p:txBody>
      </p:sp>
      <p:sp>
        <p:nvSpPr>
          <p:cNvPr id="3" name="TextBox 2">
            <a:extLst>
              <a:ext uri="{FF2B5EF4-FFF2-40B4-BE49-F238E27FC236}">
                <a16:creationId xmlns:a16="http://schemas.microsoft.com/office/drawing/2014/main" id="{667C4AE8-227A-453E-9FCF-78BBB4659988}"/>
              </a:ext>
            </a:extLst>
          </p:cNvPr>
          <p:cNvSpPr txBox="1"/>
          <p:nvPr/>
        </p:nvSpPr>
        <p:spPr>
          <a:xfrm>
            <a:off x="261764" y="764704"/>
            <a:ext cx="11194825" cy="5906617"/>
          </a:xfrm>
          <a:prstGeom prst="rect">
            <a:avLst/>
          </a:prstGeom>
          <a:noFill/>
        </p:spPr>
        <p:txBody>
          <a:bodyPr wrap="square" rtlCol="0">
            <a:spAutoFit/>
          </a:bodyPr>
          <a:lstStyle/>
          <a:p>
            <a:pPr marL="285664" indent="-285664" algn="just">
              <a:buFont typeface="Arial" panose="020B0604020202020204" pitchFamily="34" charset="0"/>
              <a:buChar char="•"/>
            </a:pPr>
            <a:r>
              <a:rPr lang="en-US" sz="1799" dirty="0"/>
              <a:t>UML sequence diagrams model the flow of logic within your system in a visual manner, enabling you both to document and validate your logic, and are commonly used for both analysis and design purposes. Sequence diagrams are the most popular UML artifact for dynamic modeling, which focuses on identifying the behavior within your system.</a:t>
            </a:r>
          </a:p>
          <a:p>
            <a:pPr marL="285664" indent="-285664" algn="just">
              <a:buFont typeface="Arial" panose="020B0604020202020204" pitchFamily="34" charset="0"/>
              <a:buChar char="•"/>
            </a:pPr>
            <a:endParaRPr lang="en-US" sz="1799" dirty="0"/>
          </a:p>
          <a:p>
            <a:pPr marL="285664" indent="-285664" algn="just">
              <a:buFont typeface="Arial" panose="020B0604020202020204" pitchFamily="34" charset="0"/>
              <a:buChar char="•"/>
            </a:pPr>
            <a:r>
              <a:rPr lang="en-US" sz="1799" dirty="0"/>
              <a:t>Sequence diagrams are typically used to model:</a:t>
            </a:r>
          </a:p>
          <a:p>
            <a:pPr marL="285664" indent="-285664" algn="just">
              <a:buFont typeface="Arial" panose="020B0604020202020204" pitchFamily="34" charset="0"/>
              <a:buChar char="•"/>
            </a:pPr>
            <a:endParaRPr lang="en-US" sz="1799" dirty="0"/>
          </a:p>
          <a:p>
            <a:pPr marL="742727" lvl="1" indent="-285664" algn="just">
              <a:buFont typeface="Courier New" panose="02070309020205020404" pitchFamily="49" charset="0"/>
              <a:buChar char="o"/>
            </a:pPr>
            <a:r>
              <a:rPr lang="en-US" sz="1799" dirty="0"/>
              <a:t>Usage scenarios. A usage scenario is a description of a potential way your system is used. The logic of a usage scenario may be part of a use case, perhaps an alternate course. It may also be one entire pass through a use case, such as the logic described by the basic course of action or a portion of the basic course of action, plus one or more alternate scenarios. The logic of a usage scenario may also be a pass through the logic contained in several use cases. For example, a student enrolls in the university, and then immediately enrolls in three seminars.</a:t>
            </a:r>
          </a:p>
          <a:p>
            <a:pPr marL="285664" indent="-285664" algn="just">
              <a:buFont typeface="Arial" panose="020B0604020202020204" pitchFamily="34" charset="0"/>
              <a:buChar char="•"/>
            </a:pPr>
            <a:endParaRPr lang="en-US" sz="1799" dirty="0"/>
          </a:p>
          <a:p>
            <a:pPr marL="742727" lvl="1" indent="-285664" algn="just">
              <a:buFont typeface="Courier New" panose="02070309020205020404" pitchFamily="49" charset="0"/>
              <a:buChar char="o"/>
            </a:pPr>
            <a:r>
              <a:rPr lang="en-US" sz="1799" dirty="0"/>
              <a:t>The logic of methods. Sequence diagrams can be used to explore the logic of a complex operation, function, or procedure. One way to think of sequence diagrams, particularly highly detailed diagrams, is as visual object code.</a:t>
            </a:r>
          </a:p>
          <a:p>
            <a:pPr marL="285664" indent="-285664" algn="just">
              <a:buFont typeface="Arial" panose="020B0604020202020204" pitchFamily="34" charset="0"/>
              <a:buChar char="•"/>
            </a:pPr>
            <a:endParaRPr lang="en-US" sz="1799" dirty="0"/>
          </a:p>
          <a:p>
            <a:pPr marL="742727" lvl="1" indent="-285664" algn="just">
              <a:buFont typeface="Courier New" panose="02070309020205020404" pitchFamily="49" charset="0"/>
              <a:buChar char="o"/>
            </a:pPr>
            <a:r>
              <a:rPr lang="en-US" sz="1799" dirty="0"/>
              <a:t>The logic of services. A service is effectively a high-level method, often one that can be invoked by a wide variety of clients. This includes web-services as well as business transactions implemented by a variety of technologies such as CICS/COBOL or CORBA-compliant object request brokers (ORBs).</a:t>
            </a:r>
            <a:endParaRPr lang="en-NZ" sz="1799" dirty="0"/>
          </a:p>
        </p:txBody>
      </p:sp>
      <p:sp>
        <p:nvSpPr>
          <p:cNvPr id="4" name="Rectangle 3">
            <a:extLst>
              <a:ext uri="{FF2B5EF4-FFF2-40B4-BE49-F238E27FC236}">
                <a16:creationId xmlns:a16="http://schemas.microsoft.com/office/drawing/2014/main" id="{1C6CDC86-155D-45A8-9A2C-411D9D7F3D7D}"/>
              </a:ext>
            </a:extLst>
          </p:cNvPr>
          <p:cNvSpPr/>
          <p:nvPr/>
        </p:nvSpPr>
        <p:spPr>
          <a:xfrm>
            <a:off x="981844" y="6521242"/>
            <a:ext cx="12104180" cy="369332"/>
          </a:xfrm>
          <a:prstGeom prst="rect">
            <a:avLst/>
          </a:prstGeom>
        </p:spPr>
        <p:txBody>
          <a:bodyPr wrap="square">
            <a:spAutoFit/>
          </a:bodyPr>
          <a:lstStyle/>
          <a:p>
            <a:r>
              <a:rPr lang="en-NZ" dirty="0">
                <a:solidFill>
                  <a:schemeClr val="bg1"/>
                </a:solidFill>
              </a:rPr>
              <a:t>Reference: http://www.agilemodeling.com/artifacts/sequenceDiagram.htm (para 1-2)</a:t>
            </a:r>
          </a:p>
        </p:txBody>
      </p:sp>
    </p:spTree>
    <p:extLst>
      <p:ext uri="{BB962C8B-B14F-4D97-AF65-F5344CB8AC3E}">
        <p14:creationId xmlns:p14="http://schemas.microsoft.com/office/powerpoint/2010/main" val="227740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79282" y="266873"/>
            <a:ext cx="12104180" cy="834930"/>
          </a:xfrm>
          <a:prstGeom prst="rect">
            <a:avLst/>
          </a:prstGeom>
        </p:spPr>
        <p:txBody>
          <a:bodyPr>
            <a:normAutofit fontScale="850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3.2.2 Sequence Diagram  </a:t>
            </a:r>
            <a:r>
              <a:rPr lang="en-US" sz="3999" b="1" dirty="0">
                <a:solidFill>
                  <a:schemeClr val="tx1"/>
                </a:solidFill>
              </a:rPr>
              <a:t>(Implementation with Example)</a:t>
            </a:r>
          </a:p>
        </p:txBody>
      </p:sp>
      <p:sp>
        <p:nvSpPr>
          <p:cNvPr id="3" name="TextBox 2">
            <a:extLst>
              <a:ext uri="{FF2B5EF4-FFF2-40B4-BE49-F238E27FC236}">
                <a16:creationId xmlns:a16="http://schemas.microsoft.com/office/drawing/2014/main" id="{667C4AE8-227A-453E-9FCF-78BBB4659988}"/>
              </a:ext>
            </a:extLst>
          </p:cNvPr>
          <p:cNvSpPr txBox="1"/>
          <p:nvPr/>
        </p:nvSpPr>
        <p:spPr>
          <a:xfrm>
            <a:off x="608570" y="2078715"/>
            <a:ext cx="6133914" cy="2861040"/>
          </a:xfrm>
          <a:prstGeom prst="rect">
            <a:avLst/>
          </a:prstGeom>
          <a:noFill/>
        </p:spPr>
        <p:txBody>
          <a:bodyPr wrap="square" rtlCol="0">
            <a:spAutoFit/>
          </a:bodyPr>
          <a:lstStyle/>
          <a:p>
            <a:pPr marL="285664" indent="-285664">
              <a:buFont typeface="Arial" panose="020B0604020202020204" pitchFamily="34" charset="0"/>
              <a:buChar char="•"/>
            </a:pPr>
            <a:r>
              <a:rPr lang="en-US" sz="1799" dirty="0"/>
              <a:t>The example of the right shows the sequence diagram for moving a player.</a:t>
            </a:r>
          </a:p>
          <a:p>
            <a:pPr marL="285664" indent="-285664">
              <a:buFont typeface="Arial" panose="020B0604020202020204" pitchFamily="34" charset="0"/>
              <a:buChar char="•"/>
            </a:pPr>
            <a:endParaRPr lang="en-US" sz="1799" dirty="0"/>
          </a:p>
          <a:p>
            <a:pPr marL="285664" indent="-285664" algn="just">
              <a:buFont typeface="Arial" panose="020B0604020202020204" pitchFamily="34" charset="0"/>
              <a:buChar char="•"/>
            </a:pPr>
            <a:r>
              <a:rPr lang="en-US" sz="1799" dirty="0"/>
              <a:t>Here we can see that we require two classes, the user launch the application and provide direction, the </a:t>
            </a:r>
            <a:r>
              <a:rPr lang="en-US" sz="1799" dirty="0" err="1"/>
              <a:t>GameBoard</a:t>
            </a:r>
            <a:r>
              <a:rPr lang="en-US" sz="1799" dirty="0"/>
              <a:t> class take the input check if the player can move in specified direction.</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If the player can move in the direction the Gameboard passes the direction to the Player</a:t>
            </a:r>
          </a:p>
        </p:txBody>
      </p:sp>
      <p:pic>
        <p:nvPicPr>
          <p:cNvPr id="7" name="Picture 6">
            <a:extLst>
              <a:ext uri="{FF2B5EF4-FFF2-40B4-BE49-F238E27FC236}">
                <a16:creationId xmlns:a16="http://schemas.microsoft.com/office/drawing/2014/main" id="{8F4DFAAC-61B4-4EA4-A84B-EABE34751C6D}"/>
              </a:ext>
            </a:extLst>
          </p:cNvPr>
          <p:cNvPicPr>
            <a:picLocks noChangeAspect="1"/>
          </p:cNvPicPr>
          <p:nvPr/>
        </p:nvPicPr>
        <p:blipFill>
          <a:blip r:embed="rId2"/>
          <a:stretch>
            <a:fillRect/>
          </a:stretch>
        </p:blipFill>
        <p:spPr>
          <a:xfrm>
            <a:off x="6742484" y="937485"/>
            <a:ext cx="4629150" cy="5143500"/>
          </a:xfrm>
          <a:prstGeom prst="rect">
            <a:avLst/>
          </a:prstGeom>
        </p:spPr>
      </p:pic>
    </p:spTree>
    <p:extLst>
      <p:ext uri="{BB962C8B-B14F-4D97-AF65-F5344CB8AC3E}">
        <p14:creationId xmlns:p14="http://schemas.microsoft.com/office/powerpoint/2010/main" val="425032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88828" y="284766"/>
            <a:ext cx="12104180" cy="835819"/>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3.2.3 Sequence Diagram  </a:t>
            </a:r>
            <a:r>
              <a:rPr lang="en-US" sz="3999" b="1" dirty="0">
                <a:solidFill>
                  <a:schemeClr val="tx1"/>
                </a:solidFill>
              </a:rPr>
              <a:t>(Compare and Contrast)</a:t>
            </a:r>
          </a:p>
        </p:txBody>
      </p:sp>
      <p:sp>
        <p:nvSpPr>
          <p:cNvPr id="6" name="TextBox 5"/>
          <p:cNvSpPr txBox="1"/>
          <p:nvPr/>
        </p:nvSpPr>
        <p:spPr>
          <a:xfrm>
            <a:off x="3224594" y="987114"/>
            <a:ext cx="5832648" cy="369204"/>
          </a:xfrm>
          <a:prstGeom prst="rect">
            <a:avLst/>
          </a:prstGeom>
          <a:noFill/>
        </p:spPr>
        <p:txBody>
          <a:bodyPr wrap="square" rtlCol="0">
            <a:spAutoFit/>
          </a:bodyPr>
          <a:lstStyle/>
          <a:p>
            <a:r>
              <a:rPr lang="en-NZ" sz="1799" dirty="0"/>
              <a:t>Comparing Activity Diagram with Sequence Diagram</a:t>
            </a:r>
          </a:p>
        </p:txBody>
      </p:sp>
      <p:sp>
        <p:nvSpPr>
          <p:cNvPr id="10" name="TextBox 9"/>
          <p:cNvSpPr txBox="1"/>
          <p:nvPr/>
        </p:nvSpPr>
        <p:spPr>
          <a:xfrm>
            <a:off x="477788" y="1592052"/>
            <a:ext cx="6327493" cy="4799134"/>
          </a:xfrm>
          <a:prstGeom prst="rect">
            <a:avLst/>
          </a:prstGeom>
          <a:noFill/>
        </p:spPr>
        <p:txBody>
          <a:bodyPr wrap="square" rtlCol="0">
            <a:spAutoFit/>
          </a:bodyPr>
          <a:lstStyle/>
          <a:p>
            <a:pPr marL="285664" indent="-285664">
              <a:buFont typeface="Arial" panose="020B0604020202020204" pitchFamily="34" charset="0"/>
              <a:buChar char="•"/>
            </a:pPr>
            <a:r>
              <a:rPr lang="en-NZ" sz="1799" dirty="0"/>
              <a:t>The Example on the right is of an activity diagram.</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When compare this to the diagram in the previous slide (slide 134), we can see that there are some similarity and differences.</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The Similarity between these two diagrams are that they are both behavioural diagrams but have different emphases.</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Activity diagram is good at depicting the control flowing from one activity to another, especially good at the logic of conditional structures, loops, concurrency.</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Sequence diagram is good at depicting the sequence of messages flowing from one object to another, how their messages/events are exchanged in what time-order.</a:t>
            </a:r>
          </a:p>
          <a:p>
            <a:pPr marL="285664" indent="-285664">
              <a:buFont typeface="Arial" panose="020B0604020202020204" pitchFamily="34" charset="0"/>
              <a:buChar char="•"/>
            </a:pPr>
            <a:endParaRPr lang="en-NZ" sz="1799" dirty="0"/>
          </a:p>
        </p:txBody>
      </p:sp>
      <p:pic>
        <p:nvPicPr>
          <p:cNvPr id="3" name="Picture 2">
            <a:extLst>
              <a:ext uri="{FF2B5EF4-FFF2-40B4-BE49-F238E27FC236}">
                <a16:creationId xmlns:a16="http://schemas.microsoft.com/office/drawing/2014/main" id="{99873CAB-AA79-485F-8A39-3D8618E5FCD5}"/>
              </a:ext>
            </a:extLst>
          </p:cNvPr>
          <p:cNvPicPr>
            <a:picLocks noChangeAspect="1"/>
          </p:cNvPicPr>
          <p:nvPr/>
        </p:nvPicPr>
        <p:blipFill>
          <a:blip r:embed="rId2"/>
          <a:stretch>
            <a:fillRect/>
          </a:stretch>
        </p:blipFill>
        <p:spPr>
          <a:xfrm>
            <a:off x="6805281" y="1916832"/>
            <a:ext cx="5036732" cy="4176464"/>
          </a:xfrm>
          <a:prstGeom prst="rect">
            <a:avLst/>
          </a:prstGeom>
        </p:spPr>
      </p:pic>
    </p:spTree>
    <p:extLst>
      <p:ext uri="{BB962C8B-B14F-4D97-AF65-F5344CB8AC3E}">
        <p14:creationId xmlns:p14="http://schemas.microsoft.com/office/powerpoint/2010/main" val="159893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549796" y="392935"/>
            <a:ext cx="11089232" cy="1221813"/>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600" dirty="0">
                <a:solidFill>
                  <a:schemeClr val="tx1"/>
                </a:solidFill>
                <a:effectLst/>
              </a:rPr>
              <a:t>3.2.4 Sequence Diagram  </a:t>
            </a:r>
            <a:r>
              <a:rPr lang="en-US" sz="3600" b="1" dirty="0">
                <a:solidFill>
                  <a:schemeClr val="tx1"/>
                </a:solidFill>
              </a:rPr>
              <a:t>(Effectiveness of Approach)</a:t>
            </a:r>
          </a:p>
        </p:txBody>
      </p:sp>
      <p:sp>
        <p:nvSpPr>
          <p:cNvPr id="3" name="TextBox 2">
            <a:extLst>
              <a:ext uri="{FF2B5EF4-FFF2-40B4-BE49-F238E27FC236}">
                <a16:creationId xmlns:a16="http://schemas.microsoft.com/office/drawing/2014/main" id="{667C4AE8-227A-453E-9FCF-78BBB4659988}"/>
              </a:ext>
            </a:extLst>
          </p:cNvPr>
          <p:cNvSpPr txBox="1"/>
          <p:nvPr/>
        </p:nvSpPr>
        <p:spPr>
          <a:xfrm>
            <a:off x="825284" y="1582822"/>
            <a:ext cx="10622899" cy="3692357"/>
          </a:xfrm>
          <a:prstGeom prst="rect">
            <a:avLst/>
          </a:prstGeom>
          <a:noFill/>
        </p:spPr>
        <p:txBody>
          <a:bodyPr wrap="square" rtlCol="0">
            <a:spAutoFit/>
          </a:bodyPr>
          <a:lstStyle/>
          <a:p>
            <a:pPr marL="285664" indent="-285664">
              <a:buFont typeface="Arial" panose="020B0604020202020204" pitchFamily="34" charset="0"/>
              <a:buChar char="•"/>
            </a:pPr>
            <a:r>
              <a:rPr lang="en-US" sz="1799" dirty="0"/>
              <a:t>Sequence diagram are effective as they </a:t>
            </a:r>
            <a:r>
              <a:rPr lang="en-NZ" sz="1799" dirty="0"/>
              <a:t>model the flow of logic within your system in a visual manner, enabling us to document and validate our logic, and are commonly used for both analysis and design purposes.</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Sequence diagram allowed me to focuses on identifying the behaviour within my application.</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I have used sequence diagram to explore the logic of a complex operation, function, or procedure.</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As you can see form the sequence diagram on (slide 134), it depicts a good picture showing collaborations among different objects.</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Lastly, Sequence diagrams help me by capturing the order of messages flowing from one object to another. </a:t>
            </a:r>
          </a:p>
        </p:txBody>
      </p:sp>
    </p:spTree>
    <p:extLst>
      <p:ext uri="{BB962C8B-B14F-4D97-AF65-F5344CB8AC3E}">
        <p14:creationId xmlns:p14="http://schemas.microsoft.com/office/powerpoint/2010/main" val="111827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981844" y="476672"/>
            <a:ext cx="10801200" cy="864096"/>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3.2.5 Sequence Diagram </a:t>
            </a:r>
            <a:r>
              <a:rPr lang="en-US" sz="3999" b="1" dirty="0">
                <a:solidFill>
                  <a:schemeClr val="tx1"/>
                </a:solidFill>
              </a:rPr>
              <a:t>(Improvements)</a:t>
            </a:r>
          </a:p>
        </p:txBody>
      </p:sp>
      <p:sp>
        <p:nvSpPr>
          <p:cNvPr id="3" name="TextBox 2">
            <a:extLst>
              <a:ext uri="{FF2B5EF4-FFF2-40B4-BE49-F238E27FC236}">
                <a16:creationId xmlns:a16="http://schemas.microsoft.com/office/drawing/2014/main" id="{667C4AE8-227A-453E-9FCF-78BBB4659988}"/>
              </a:ext>
            </a:extLst>
          </p:cNvPr>
          <p:cNvSpPr txBox="1"/>
          <p:nvPr/>
        </p:nvSpPr>
        <p:spPr>
          <a:xfrm>
            <a:off x="825284" y="1582822"/>
            <a:ext cx="10622899" cy="3415430"/>
          </a:xfrm>
          <a:prstGeom prst="rect">
            <a:avLst/>
          </a:prstGeom>
          <a:noFill/>
        </p:spPr>
        <p:txBody>
          <a:bodyPr wrap="square" rtlCol="0">
            <a:spAutoFit/>
          </a:bodyPr>
          <a:lstStyle/>
          <a:p>
            <a:pPr marL="285664" indent="-285664">
              <a:buFont typeface="Arial" panose="020B0604020202020204" pitchFamily="34" charset="0"/>
              <a:buChar char="•"/>
            </a:pPr>
            <a:r>
              <a:rPr lang="en-NZ" sz="1799" dirty="0"/>
              <a:t>One of the best practice of sequence diagram is not to clutter the diagram with to much of information. This is one of the aspect I could improve on as you can see the diagram on the slide 66, I have tried to show quite a few branches in a particular method of the controller class.</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Writing the text for the use case in the margin of the sequence diagram provides a trace from the design back to your requirements. In short, the diagram should match the narrative flow of the associated use case.</a:t>
            </a:r>
          </a:p>
          <a:p>
            <a:pPr marL="285664" indent="-285664">
              <a:buFont typeface="Arial" panose="020B0604020202020204" pitchFamily="34" charset="0"/>
              <a:buChar char="•"/>
            </a:pPr>
            <a:endParaRPr lang="en-NZ" sz="1799" dirty="0"/>
          </a:p>
          <a:p>
            <a:pPr marL="285664" indent="-285664">
              <a:buFont typeface="Arial" panose="020B0604020202020204" pitchFamily="34" charset="0"/>
              <a:buChar char="•"/>
            </a:pPr>
            <a:r>
              <a:rPr lang="en-NZ" sz="1799" dirty="0"/>
              <a:t>Reusability can be improved this means is that when you have objects and classes that are general, we can could reuse then for other projects. Also remember that methods are assigned to objects, make sure </a:t>
            </a:r>
            <a:r>
              <a:rPr lang="en-NZ" sz="1799" dirty="0" err="1"/>
              <a:t>i</a:t>
            </a:r>
            <a:r>
              <a:rPr lang="en-NZ" sz="1799" dirty="0"/>
              <a:t> make it a habit to ask whether there is a decent fit between the method and object.</a:t>
            </a:r>
          </a:p>
          <a:p>
            <a:pPr marL="285664" indent="-285664">
              <a:buFont typeface="Arial" panose="020B0604020202020204" pitchFamily="34" charset="0"/>
              <a:buChar char="•"/>
            </a:pPr>
            <a:endParaRPr lang="en-NZ" sz="1799" dirty="0"/>
          </a:p>
        </p:txBody>
      </p:sp>
    </p:spTree>
    <p:extLst>
      <p:ext uri="{BB962C8B-B14F-4D97-AF65-F5344CB8AC3E}">
        <p14:creationId xmlns:p14="http://schemas.microsoft.com/office/powerpoint/2010/main" val="43311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2492896"/>
            <a:ext cx="12143085" cy="1384424"/>
          </a:xfrm>
        </p:spPr>
        <p:txBody>
          <a:bodyPr>
            <a:noAutofit/>
          </a:bodyPr>
          <a:lstStyle/>
          <a:p>
            <a:pPr algn="ctr"/>
            <a:r>
              <a:rPr lang="en-US" sz="4000" dirty="0">
                <a:solidFill>
                  <a:schemeClr val="dk1"/>
                </a:solidFill>
              </a:rPr>
              <a:t>Knowledge Point 3</a:t>
            </a:r>
            <a:br>
              <a:rPr lang="en-US" sz="4000" dirty="0">
                <a:solidFill>
                  <a:schemeClr val="dk1"/>
                </a:solidFill>
              </a:rPr>
            </a:br>
            <a:r>
              <a:rPr lang="en-NZ" sz="4000" b="1" dirty="0"/>
              <a:t>State Transition Diagram</a:t>
            </a:r>
            <a:endParaRPr lang="en-NZ" sz="4000" dirty="0">
              <a:solidFill>
                <a:schemeClr val="dk1"/>
              </a:solidFill>
            </a:endParaRPr>
          </a:p>
        </p:txBody>
      </p:sp>
    </p:spTree>
    <p:extLst>
      <p:ext uri="{BB962C8B-B14F-4D97-AF65-F5344CB8AC3E}">
        <p14:creationId xmlns:p14="http://schemas.microsoft.com/office/powerpoint/2010/main" val="2691254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0" y="332656"/>
            <a:ext cx="12104180" cy="1295062"/>
          </a:xfrm>
          <a:prstGeom prst="rect">
            <a:avLst/>
          </a:prstGeom>
        </p:spPr>
        <p:txBody>
          <a:bodyPr>
            <a:normAutofit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3.3.1 State Transition Diagram</a:t>
            </a:r>
          </a:p>
          <a:p>
            <a:r>
              <a:rPr lang="en-NZ" sz="3999" dirty="0">
                <a:solidFill>
                  <a:schemeClr val="tx1"/>
                </a:solidFill>
                <a:effectLst/>
              </a:rPr>
              <a:t>  </a:t>
            </a:r>
            <a:r>
              <a:rPr lang="en-US" sz="3999" b="1" dirty="0">
                <a:solidFill>
                  <a:schemeClr val="tx1"/>
                </a:solidFill>
              </a:rPr>
              <a:t>(Knowledge point 3)</a:t>
            </a:r>
          </a:p>
        </p:txBody>
      </p:sp>
      <p:sp>
        <p:nvSpPr>
          <p:cNvPr id="3" name="Rectangle 2">
            <a:extLst>
              <a:ext uri="{FF2B5EF4-FFF2-40B4-BE49-F238E27FC236}">
                <a16:creationId xmlns:a16="http://schemas.microsoft.com/office/drawing/2014/main" id="{FAAC3E57-B634-4D09-BC85-5DBBC1018F67}"/>
              </a:ext>
            </a:extLst>
          </p:cNvPr>
          <p:cNvSpPr/>
          <p:nvPr/>
        </p:nvSpPr>
        <p:spPr>
          <a:xfrm>
            <a:off x="1633641" y="1998212"/>
            <a:ext cx="8921543" cy="3137093"/>
          </a:xfrm>
          <a:prstGeom prst="rect">
            <a:avLst/>
          </a:prstGeom>
        </p:spPr>
        <p:txBody>
          <a:bodyPr wrap="square">
            <a:spAutoFit/>
          </a:bodyPr>
          <a:lstStyle/>
          <a:p>
            <a:pPr marL="285664" indent="-285664">
              <a:buFont typeface="Arial" panose="020B0604020202020204" pitchFamily="34" charset="0"/>
              <a:buChar char="•"/>
            </a:pPr>
            <a:r>
              <a:rPr lang="en-US" sz="1799" dirty="0"/>
              <a:t>State-transition diagrams describe all of the states that an object can have, the events under which an object changes state (transitions), the conditions that must be fulfilled before the transition will occur (guards), and the activities undertaken during the life of an object (actions).</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State-transition diagrams are very useful for describing the behavior of individual objects over the full set of use cases that affect those objects. State-transition diagrams are not useful for describing the collaboration between objects that cause the transitions.</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The UML notation for state-transition diagrams is shown on the next slide :</a:t>
            </a:r>
          </a:p>
        </p:txBody>
      </p:sp>
      <p:sp>
        <p:nvSpPr>
          <p:cNvPr id="7" name="TextBox 6">
            <a:extLst>
              <a:ext uri="{FF2B5EF4-FFF2-40B4-BE49-F238E27FC236}">
                <a16:creationId xmlns:a16="http://schemas.microsoft.com/office/drawing/2014/main" id="{AEAEF1B1-B417-41B9-B7FE-E92AABAF3AE6}"/>
              </a:ext>
            </a:extLst>
          </p:cNvPr>
          <p:cNvSpPr txBox="1"/>
          <p:nvPr/>
        </p:nvSpPr>
        <p:spPr>
          <a:xfrm>
            <a:off x="10335108" y="5307883"/>
            <a:ext cx="1532068" cy="369236"/>
          </a:xfrm>
          <a:prstGeom prst="rect">
            <a:avLst/>
          </a:prstGeom>
          <a:noFill/>
        </p:spPr>
        <p:txBody>
          <a:bodyPr wrap="square" rtlCol="0">
            <a:spAutoFit/>
          </a:bodyPr>
          <a:lstStyle/>
          <a:p>
            <a:r>
              <a:rPr lang="en-US" sz="1799" dirty="0"/>
              <a:t>Continued… </a:t>
            </a:r>
            <a:endParaRPr lang="en-NZ" sz="1799" dirty="0"/>
          </a:p>
        </p:txBody>
      </p:sp>
    </p:spTree>
    <p:extLst>
      <p:ext uri="{BB962C8B-B14F-4D97-AF65-F5344CB8AC3E}">
        <p14:creationId xmlns:p14="http://schemas.microsoft.com/office/powerpoint/2010/main" val="231355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5DC79-2284-45A0-B1F9-C0FF8BF84A32}"/>
              </a:ext>
            </a:extLst>
          </p:cNvPr>
          <p:cNvSpPr/>
          <p:nvPr/>
        </p:nvSpPr>
        <p:spPr>
          <a:xfrm>
            <a:off x="300489" y="1167432"/>
            <a:ext cx="6445688" cy="4523137"/>
          </a:xfrm>
          <a:prstGeom prst="rect">
            <a:avLst/>
          </a:prstGeom>
        </p:spPr>
        <p:txBody>
          <a:bodyPr wrap="square">
            <a:spAutoFit/>
          </a:bodyPr>
          <a:lstStyle/>
          <a:p>
            <a:pPr marL="285664" indent="-285664">
              <a:buFont typeface="Arial" panose="020B0604020202020204" pitchFamily="34" charset="0"/>
              <a:buChar char="•"/>
            </a:pPr>
            <a:r>
              <a:rPr lang="en-US" sz="1799" b="1" i="1" dirty="0"/>
              <a:t>State</a:t>
            </a:r>
            <a:r>
              <a:rPr lang="en-US" sz="1799" dirty="0"/>
              <a:t>. A condition during the life of an object in which it satisfies some condition, performs some action, or waits for some event.</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b="1" i="1" dirty="0"/>
              <a:t>Event</a:t>
            </a:r>
            <a:r>
              <a:rPr lang="en-US" sz="1799" dirty="0"/>
              <a:t>. An occurrence that may trigger a state transition. Event types include an explicit signal from outside the system, an invocation from inside the system, the passage of a designated period of time, or a designated condition becoming true.</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b="1" i="1" dirty="0"/>
              <a:t>Guard</a:t>
            </a:r>
            <a:r>
              <a:rPr lang="en-US" sz="1799" dirty="0"/>
              <a:t>. A Boolean expression which, if true, enables an event to cause a transition.</a:t>
            </a:r>
          </a:p>
          <a:p>
            <a:pPr marL="285664" indent="-285664">
              <a:buFont typeface="Arial" panose="020B0604020202020204" pitchFamily="34" charset="0"/>
              <a:buChar char="•"/>
            </a:pPr>
            <a:r>
              <a:rPr lang="en-US" sz="1799" b="1" i="1" dirty="0"/>
              <a:t>Transition</a:t>
            </a:r>
            <a:r>
              <a:rPr lang="en-US" sz="1799" dirty="0"/>
              <a:t>. The change of state within an object.</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b="1" i="1" dirty="0"/>
              <a:t>Action</a:t>
            </a:r>
            <a:r>
              <a:rPr lang="en-US" sz="1799" dirty="0"/>
              <a:t>. One or more actions taken by an object in response to a state change.</a:t>
            </a:r>
          </a:p>
        </p:txBody>
      </p:sp>
      <p:pic>
        <p:nvPicPr>
          <p:cNvPr id="3" name="Picture 2">
            <a:extLst>
              <a:ext uri="{FF2B5EF4-FFF2-40B4-BE49-F238E27FC236}">
                <a16:creationId xmlns:a16="http://schemas.microsoft.com/office/drawing/2014/main" id="{BBCAC29E-2265-478F-8172-8F4592259EAA}"/>
              </a:ext>
            </a:extLst>
          </p:cNvPr>
          <p:cNvPicPr>
            <a:picLocks noChangeAspect="1"/>
          </p:cNvPicPr>
          <p:nvPr/>
        </p:nvPicPr>
        <p:blipFill>
          <a:blip r:embed="rId2"/>
          <a:stretch>
            <a:fillRect/>
          </a:stretch>
        </p:blipFill>
        <p:spPr>
          <a:xfrm>
            <a:off x="7012802" y="1343095"/>
            <a:ext cx="4875534" cy="3304787"/>
          </a:xfrm>
          <a:prstGeom prst="rect">
            <a:avLst/>
          </a:prstGeom>
        </p:spPr>
      </p:pic>
      <p:sp>
        <p:nvSpPr>
          <p:cNvPr id="4" name="Title 12">
            <a:extLst>
              <a:ext uri="{FF2B5EF4-FFF2-40B4-BE49-F238E27FC236}">
                <a16:creationId xmlns:a16="http://schemas.microsoft.com/office/drawing/2014/main" id="{25FFDF88-EE4A-477C-BEE7-98C7A9C692A9}"/>
              </a:ext>
            </a:extLst>
          </p:cNvPr>
          <p:cNvSpPr txBox="1">
            <a:spLocks/>
          </p:cNvSpPr>
          <p:nvPr/>
        </p:nvSpPr>
        <p:spPr>
          <a:xfrm>
            <a:off x="270862" y="326188"/>
            <a:ext cx="11647100" cy="1016907"/>
          </a:xfrm>
          <a:prstGeom prst="rect">
            <a:avLst/>
          </a:prstGeom>
        </p:spPr>
        <p:txBody>
          <a:bodyPr>
            <a:normAutofit fontScale="92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3.3.1 State Transition Diagram</a:t>
            </a:r>
          </a:p>
          <a:p>
            <a:r>
              <a:rPr lang="en-NZ" sz="3999" dirty="0">
                <a:solidFill>
                  <a:schemeClr val="tx1"/>
                </a:solidFill>
                <a:effectLst/>
              </a:rPr>
              <a:t>  </a:t>
            </a:r>
            <a:r>
              <a:rPr lang="en-US" sz="3999" b="1" dirty="0">
                <a:solidFill>
                  <a:schemeClr val="tx1"/>
                </a:solidFill>
              </a:rPr>
              <a:t>(Knowledge point 4)</a:t>
            </a:r>
          </a:p>
        </p:txBody>
      </p:sp>
      <p:sp>
        <p:nvSpPr>
          <p:cNvPr id="5" name="TextBox 4">
            <a:extLst>
              <a:ext uri="{FF2B5EF4-FFF2-40B4-BE49-F238E27FC236}">
                <a16:creationId xmlns:a16="http://schemas.microsoft.com/office/drawing/2014/main" id="{4C196501-4690-42F4-BFEA-FF570EA0EFE5}"/>
              </a:ext>
            </a:extLst>
          </p:cNvPr>
          <p:cNvSpPr txBox="1"/>
          <p:nvPr/>
        </p:nvSpPr>
        <p:spPr>
          <a:xfrm>
            <a:off x="1125860" y="6531812"/>
            <a:ext cx="9535430" cy="369204"/>
          </a:xfrm>
          <a:prstGeom prst="rect">
            <a:avLst/>
          </a:prstGeom>
          <a:noFill/>
        </p:spPr>
        <p:txBody>
          <a:bodyPr wrap="square" rtlCol="0">
            <a:spAutoFit/>
          </a:bodyPr>
          <a:lstStyle/>
          <a:p>
            <a:r>
              <a:rPr lang="en-US" sz="1799" dirty="0">
                <a:solidFill>
                  <a:schemeClr val="bg1"/>
                </a:solidFill>
              </a:rPr>
              <a:t>Reference: </a:t>
            </a:r>
            <a:r>
              <a:rPr lang="en-US" sz="1799" dirty="0">
                <a:solidFill>
                  <a:schemeClr val="bg1"/>
                </a:solidFill>
                <a:hlinkClick r:id="rId3">
                  <a:extLst>
                    <a:ext uri="{A12FA001-AC4F-418D-AE19-62706E023703}">
                      <ahyp:hlinkClr xmlns:ahyp="http://schemas.microsoft.com/office/drawing/2018/hyperlinkcolor" val="tx"/>
                    </a:ext>
                  </a:extLst>
                </a:hlinkClick>
              </a:rPr>
              <a:t>https://www.stickyminds.com/article/state-transition-diagrams</a:t>
            </a:r>
            <a:r>
              <a:rPr lang="en-US" sz="1799" dirty="0">
                <a:solidFill>
                  <a:schemeClr val="bg1"/>
                </a:solidFill>
              </a:rPr>
              <a:t> Para(1,2) </a:t>
            </a:r>
            <a:endParaRPr lang="en-NZ" sz="1799" dirty="0">
              <a:solidFill>
                <a:schemeClr val="bg1"/>
              </a:solidFill>
            </a:endParaRPr>
          </a:p>
        </p:txBody>
      </p:sp>
    </p:spTree>
    <p:extLst>
      <p:ext uri="{BB962C8B-B14F-4D97-AF65-F5344CB8AC3E}">
        <p14:creationId xmlns:p14="http://schemas.microsoft.com/office/powerpoint/2010/main" val="409913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4F439E-36C1-436F-B29C-ECFAE1B5EE4A}"/>
              </a:ext>
            </a:extLst>
          </p:cNvPr>
          <p:cNvPicPr>
            <a:picLocks noChangeAspect="1"/>
          </p:cNvPicPr>
          <p:nvPr/>
        </p:nvPicPr>
        <p:blipFill>
          <a:blip r:embed="rId2"/>
          <a:stretch>
            <a:fillRect/>
          </a:stretch>
        </p:blipFill>
        <p:spPr>
          <a:xfrm>
            <a:off x="6913864" y="1628800"/>
            <a:ext cx="4970464" cy="3600400"/>
          </a:xfrm>
          <a:prstGeom prst="rect">
            <a:avLst/>
          </a:prstGeom>
        </p:spPr>
      </p:pic>
      <p:sp>
        <p:nvSpPr>
          <p:cNvPr id="2" name="Title 12">
            <a:extLst>
              <a:ext uri="{FF2B5EF4-FFF2-40B4-BE49-F238E27FC236}">
                <a16:creationId xmlns:a16="http://schemas.microsoft.com/office/drawing/2014/main" id="{A64E6A2F-CB95-43BB-927B-54D0A7548C80}"/>
              </a:ext>
            </a:extLst>
          </p:cNvPr>
          <p:cNvSpPr txBox="1">
            <a:spLocks/>
          </p:cNvSpPr>
          <p:nvPr/>
        </p:nvSpPr>
        <p:spPr>
          <a:xfrm>
            <a:off x="76379" y="395124"/>
            <a:ext cx="12104180" cy="926814"/>
          </a:xfrm>
          <a:prstGeom prst="rect">
            <a:avLst/>
          </a:prstGeom>
        </p:spPr>
        <p:txBody>
          <a:bodyPr>
            <a:normAutofit fontScale="775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3.3.2 State Transition Diagram</a:t>
            </a:r>
          </a:p>
          <a:p>
            <a:r>
              <a:rPr lang="en-NZ" sz="3999" dirty="0">
                <a:solidFill>
                  <a:schemeClr val="tx1"/>
                </a:solidFill>
                <a:effectLst/>
              </a:rPr>
              <a:t>  </a:t>
            </a:r>
            <a:r>
              <a:rPr lang="en-US" sz="3999" b="1" dirty="0">
                <a:solidFill>
                  <a:schemeClr val="tx1"/>
                </a:solidFill>
              </a:rPr>
              <a:t>(Implementation with Example)</a:t>
            </a:r>
          </a:p>
        </p:txBody>
      </p:sp>
      <p:sp>
        <p:nvSpPr>
          <p:cNvPr id="3" name="Rectangle 2">
            <a:extLst>
              <a:ext uri="{FF2B5EF4-FFF2-40B4-BE49-F238E27FC236}">
                <a16:creationId xmlns:a16="http://schemas.microsoft.com/office/drawing/2014/main" id="{FAAC3E57-B634-4D09-BC85-5DBBC1018F67}"/>
              </a:ext>
            </a:extLst>
          </p:cNvPr>
          <p:cNvSpPr/>
          <p:nvPr/>
        </p:nvSpPr>
        <p:spPr>
          <a:xfrm>
            <a:off x="405780" y="1860045"/>
            <a:ext cx="7464516" cy="3137910"/>
          </a:xfrm>
          <a:prstGeom prst="rect">
            <a:avLst/>
          </a:prstGeom>
        </p:spPr>
        <p:txBody>
          <a:bodyPr wrap="square">
            <a:spAutoFit/>
          </a:bodyPr>
          <a:lstStyle/>
          <a:p>
            <a:pPr marL="285664" indent="-285664">
              <a:buFont typeface="Arial" panose="020B0604020202020204" pitchFamily="34" charset="0"/>
              <a:buChar char="•"/>
            </a:pPr>
            <a:r>
              <a:rPr lang="en-US" sz="1799" dirty="0"/>
              <a:t>The State Transition Diagram on the left depicts if a box is moved on the Goal</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The First Step is when box is moved by the player.</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If the box and goal are not at same x and y coordinate that means the box is not on the goal and </a:t>
            </a:r>
            <a:r>
              <a:rPr lang="en-US" sz="1799" dirty="0" err="1"/>
              <a:t>isOnGoal</a:t>
            </a:r>
            <a:r>
              <a:rPr lang="en-US" sz="1799" dirty="0"/>
              <a:t> property should be false.</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If the box and goal are at same x and y coordinate that means the box is on the goal and </a:t>
            </a:r>
            <a:r>
              <a:rPr lang="en-US" sz="1799" dirty="0" err="1"/>
              <a:t>isOnGoal</a:t>
            </a:r>
            <a:r>
              <a:rPr lang="en-US" sz="1799" dirty="0"/>
              <a:t> property should be true.</a:t>
            </a:r>
          </a:p>
          <a:p>
            <a:endParaRPr lang="en-US" sz="1799" dirty="0"/>
          </a:p>
        </p:txBody>
      </p:sp>
    </p:spTree>
    <p:extLst>
      <p:ext uri="{BB962C8B-B14F-4D97-AF65-F5344CB8AC3E}">
        <p14:creationId xmlns:p14="http://schemas.microsoft.com/office/powerpoint/2010/main" val="341939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77250" y="388988"/>
            <a:ext cx="11921818" cy="926814"/>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600" dirty="0">
                <a:solidFill>
                  <a:schemeClr val="tx1"/>
                </a:solidFill>
                <a:effectLst/>
              </a:rPr>
              <a:t>3.3.3 State Transition Diagram  </a:t>
            </a:r>
            <a:r>
              <a:rPr lang="en-US" sz="3600" b="1" dirty="0">
                <a:solidFill>
                  <a:schemeClr val="tx1"/>
                </a:solidFill>
              </a:rPr>
              <a:t>(Compare and Contrast)</a:t>
            </a:r>
          </a:p>
        </p:txBody>
      </p:sp>
      <p:sp>
        <p:nvSpPr>
          <p:cNvPr id="3" name="Rectangle 2">
            <a:extLst>
              <a:ext uri="{FF2B5EF4-FFF2-40B4-BE49-F238E27FC236}">
                <a16:creationId xmlns:a16="http://schemas.microsoft.com/office/drawing/2014/main" id="{FAAC3E57-B634-4D09-BC85-5DBBC1018F67}"/>
              </a:ext>
            </a:extLst>
          </p:cNvPr>
          <p:cNvSpPr/>
          <p:nvPr/>
        </p:nvSpPr>
        <p:spPr>
          <a:xfrm>
            <a:off x="3618558" y="957377"/>
            <a:ext cx="6149431" cy="369236"/>
          </a:xfrm>
          <a:prstGeom prst="rect">
            <a:avLst/>
          </a:prstGeom>
        </p:spPr>
        <p:txBody>
          <a:bodyPr wrap="square">
            <a:spAutoFit/>
          </a:bodyPr>
          <a:lstStyle/>
          <a:p>
            <a:pPr algn="ctr"/>
            <a:r>
              <a:rPr lang="en-NZ" sz="1799" dirty="0"/>
              <a:t>Harel State charts Vs Moore model state diagram</a:t>
            </a:r>
            <a:endParaRPr lang="en-US" sz="1799" dirty="0"/>
          </a:p>
        </p:txBody>
      </p:sp>
      <p:sp>
        <p:nvSpPr>
          <p:cNvPr id="4" name="TextBox 3">
            <a:extLst>
              <a:ext uri="{FF2B5EF4-FFF2-40B4-BE49-F238E27FC236}">
                <a16:creationId xmlns:a16="http://schemas.microsoft.com/office/drawing/2014/main" id="{E0BC96F5-4B91-4961-AB28-AE306CD9A04F}"/>
              </a:ext>
            </a:extLst>
          </p:cNvPr>
          <p:cNvSpPr txBox="1"/>
          <p:nvPr/>
        </p:nvSpPr>
        <p:spPr>
          <a:xfrm>
            <a:off x="42322" y="1348805"/>
            <a:ext cx="12104180" cy="5353917"/>
          </a:xfrm>
          <a:prstGeom prst="rect">
            <a:avLst/>
          </a:prstGeom>
          <a:noFill/>
        </p:spPr>
        <p:txBody>
          <a:bodyPr wrap="square" rtlCol="0">
            <a:spAutoFit/>
          </a:bodyPr>
          <a:lstStyle/>
          <a:p>
            <a:pPr marL="285664" indent="-285664">
              <a:buFont typeface="Arial" panose="020B0604020202020204" pitchFamily="34" charset="0"/>
              <a:buChar char="•"/>
            </a:pPr>
            <a:r>
              <a:rPr lang="en-US" sz="1799" dirty="0"/>
              <a:t>The State transition diagram shown on slide 77 follows guideline of Harel State Chart, however there is another approach called Moore Model State Diagram.</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Harel State Chart is one of the more powerful and flexible forms of state transition diagram. A particularly valuable feature of the approach is its ability to generalize states, which allows you to factor out common transitions.</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It also has a flexible approach to handling processing. Processes that are instantaneous can be bound to the transitions or to the entry or exit of a state, these are called actions. </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Processes that are long are bound to states, these are called activities. Transitions can also have a condition attached to them, which means that the transition only occurs if the condition is true. There is also a capability for concurrent state diagrams, allowing objects to have more than one diagram to describe their behavior.</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Looking at the Moore model State diagram, it only allows processes to occur when in a state and has no superstates. This is a good example of the question of expressiveness in techniques.</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The Harel Statechart is clearly a more expressive technique, but since it is more expressive there is more to learn when using it. In addition, it is more difficult to implement. Shlaer/Mellor take the view that since state diagrams do not get too complex when drawn for a single object, the extra expressiveness is not worthwhile. </a:t>
            </a:r>
            <a:endParaRPr lang="en-NZ" sz="1799" dirty="0"/>
          </a:p>
        </p:txBody>
      </p:sp>
    </p:spTree>
    <p:extLst>
      <p:ext uri="{BB962C8B-B14F-4D97-AF65-F5344CB8AC3E}">
        <p14:creationId xmlns:p14="http://schemas.microsoft.com/office/powerpoint/2010/main" val="311679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Manually lay-out of components </a:t>
            </a:r>
          </a:p>
        </p:txBody>
      </p:sp>
      <p:sp>
        <p:nvSpPr>
          <p:cNvPr id="3" name="TextBox 2">
            <a:extLst>
              <a:ext uri="{FF2B5EF4-FFF2-40B4-BE49-F238E27FC236}">
                <a16:creationId xmlns:a16="http://schemas.microsoft.com/office/drawing/2014/main" id="{2B7B54B1-A03E-4542-8EB6-8A6424E87ED3}"/>
              </a:ext>
            </a:extLst>
          </p:cNvPr>
          <p:cNvSpPr txBox="1"/>
          <p:nvPr/>
        </p:nvSpPr>
        <p:spPr>
          <a:xfrm>
            <a:off x="3666253" y="698823"/>
            <a:ext cx="4856318" cy="369332"/>
          </a:xfrm>
          <a:prstGeom prst="rect">
            <a:avLst/>
          </a:prstGeom>
          <a:noFill/>
        </p:spPr>
        <p:txBody>
          <a:bodyPr wrap="square" rtlCol="0">
            <a:spAutoFit/>
          </a:bodyPr>
          <a:lstStyle/>
          <a:p>
            <a:r>
              <a:rPr lang="en-NZ" b="1" dirty="0"/>
              <a:t>Feature 4: </a:t>
            </a:r>
            <a:r>
              <a:rPr lang="en-US" dirty="0"/>
              <a:t>Save and load ‘works’</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7" name="Screen Recording 6">
            <a:hlinkClick r:id="" action="ppaction://media"/>
            <a:extLst>
              <a:ext uri="{FF2B5EF4-FFF2-40B4-BE49-F238E27FC236}">
                <a16:creationId xmlns:a16="http://schemas.microsoft.com/office/drawing/2014/main" id="{51F568A5-0CD9-446B-B658-E80978B33C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4052" y="1462000"/>
            <a:ext cx="5958433" cy="4583410"/>
          </a:xfrm>
          <a:prstGeom prst="rect">
            <a:avLst/>
          </a:prstGeom>
        </p:spPr>
      </p:pic>
    </p:spTree>
    <p:extLst>
      <p:ext uri="{BB962C8B-B14F-4D97-AF65-F5344CB8AC3E}">
        <p14:creationId xmlns:p14="http://schemas.microsoft.com/office/powerpoint/2010/main" val="233675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115722" y="633936"/>
            <a:ext cx="12104180" cy="926814"/>
          </a:xfrm>
          <a:prstGeom prst="rect">
            <a:avLst/>
          </a:prstGeom>
        </p:spPr>
        <p:txBody>
          <a:bodyP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3.3.4 State Transition Diagram</a:t>
            </a:r>
          </a:p>
          <a:p>
            <a:endParaRPr lang="en-NZ" sz="3999" dirty="0">
              <a:solidFill>
                <a:schemeClr val="tx1"/>
              </a:solidFill>
              <a:effectLst/>
            </a:endParaRPr>
          </a:p>
          <a:p>
            <a:r>
              <a:rPr lang="en-NZ" sz="3999" dirty="0">
                <a:solidFill>
                  <a:schemeClr val="tx1"/>
                </a:solidFill>
                <a:effectLst/>
              </a:rPr>
              <a:t>  </a:t>
            </a:r>
            <a:r>
              <a:rPr lang="en-US" sz="3999" b="1" dirty="0">
                <a:solidFill>
                  <a:schemeClr val="tx1"/>
                </a:solidFill>
              </a:rPr>
              <a:t>(Effectiveness of Approach)</a:t>
            </a:r>
          </a:p>
        </p:txBody>
      </p:sp>
      <p:sp>
        <p:nvSpPr>
          <p:cNvPr id="4" name="TextBox 3">
            <a:extLst>
              <a:ext uri="{FF2B5EF4-FFF2-40B4-BE49-F238E27FC236}">
                <a16:creationId xmlns:a16="http://schemas.microsoft.com/office/drawing/2014/main" id="{E23E33F7-687C-4ECD-A38E-8E69B8648902}"/>
              </a:ext>
            </a:extLst>
          </p:cNvPr>
          <p:cNvSpPr txBox="1"/>
          <p:nvPr/>
        </p:nvSpPr>
        <p:spPr>
          <a:xfrm>
            <a:off x="837981" y="1859749"/>
            <a:ext cx="10512862" cy="3413892"/>
          </a:xfrm>
          <a:prstGeom prst="rect">
            <a:avLst/>
          </a:prstGeom>
          <a:noFill/>
        </p:spPr>
        <p:txBody>
          <a:bodyPr wrap="square" rtlCol="0">
            <a:spAutoFit/>
          </a:bodyPr>
          <a:lstStyle/>
          <a:p>
            <a:pPr marL="285664" indent="-285664">
              <a:buFont typeface="Arial" panose="020B0604020202020204" pitchFamily="34" charset="0"/>
              <a:buChar char="•"/>
            </a:pPr>
            <a:r>
              <a:rPr lang="en-US" sz="1799" dirty="0"/>
              <a:t>I have use the approach of </a:t>
            </a:r>
            <a:r>
              <a:rPr lang="en-NZ" sz="1799" dirty="0"/>
              <a:t>Harel State charts, </a:t>
            </a:r>
            <a:r>
              <a:rPr lang="en-US" sz="1799" dirty="0"/>
              <a:t>they give an explicit, even a formal definition of behavior.</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I have used the approach of state transition diagram because these diagram are good at describing behavior that involved fewer objects. </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This approach eliminates </a:t>
            </a:r>
            <a:r>
              <a:rPr lang="en-NZ" sz="1799" dirty="0"/>
              <a:t>state explosion problems as there are </a:t>
            </a:r>
            <a:r>
              <a:rPr lang="en-US" sz="1799" dirty="0"/>
              <a:t>separate state-transition diagrams for each process.</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A particularly valuable feature of the approach is its ability to generalize states, which allows to factor out common transitions.</a:t>
            </a:r>
          </a:p>
          <a:p>
            <a:pPr marL="285664" indent="-285664">
              <a:buFont typeface="Arial" panose="020B0604020202020204" pitchFamily="34" charset="0"/>
              <a:buChar char="•"/>
            </a:pPr>
            <a:endParaRPr lang="en-NZ" sz="1799" dirty="0"/>
          </a:p>
        </p:txBody>
      </p:sp>
    </p:spTree>
    <p:extLst>
      <p:ext uri="{BB962C8B-B14F-4D97-AF65-F5344CB8AC3E}">
        <p14:creationId xmlns:p14="http://schemas.microsoft.com/office/powerpoint/2010/main" val="364856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A64E6A2F-CB95-43BB-927B-54D0A7548C80}"/>
              </a:ext>
            </a:extLst>
          </p:cNvPr>
          <p:cNvSpPr txBox="1">
            <a:spLocks/>
          </p:cNvSpPr>
          <p:nvPr/>
        </p:nvSpPr>
        <p:spPr>
          <a:xfrm>
            <a:off x="3521216" y="656935"/>
            <a:ext cx="4977103" cy="1451611"/>
          </a:xfrm>
          <a:prstGeom prst="rect">
            <a:avLst/>
          </a:prstGeom>
        </p:spPr>
        <p:txBody>
          <a:bodyPr>
            <a:normAutofit fontScale="70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NZ" sz="3999" dirty="0">
                <a:solidFill>
                  <a:schemeClr val="tx1"/>
                </a:solidFill>
                <a:effectLst/>
              </a:rPr>
              <a:t>3.3.5 State Transition Diagram</a:t>
            </a:r>
          </a:p>
          <a:p>
            <a:endParaRPr lang="en-NZ" sz="3999" dirty="0">
              <a:solidFill>
                <a:schemeClr val="tx1"/>
              </a:solidFill>
              <a:effectLst/>
            </a:endParaRPr>
          </a:p>
          <a:p>
            <a:r>
              <a:rPr lang="en-NZ" sz="3999" dirty="0">
                <a:solidFill>
                  <a:schemeClr val="tx1"/>
                </a:solidFill>
                <a:effectLst/>
              </a:rPr>
              <a:t>  </a:t>
            </a:r>
            <a:r>
              <a:rPr lang="en-US" sz="3999" b="1" dirty="0">
                <a:solidFill>
                  <a:schemeClr val="tx1"/>
                </a:solidFill>
              </a:rPr>
              <a:t>(Improvements)</a:t>
            </a:r>
          </a:p>
        </p:txBody>
      </p:sp>
      <p:sp>
        <p:nvSpPr>
          <p:cNvPr id="3" name="Rectangle 2">
            <a:extLst>
              <a:ext uri="{FF2B5EF4-FFF2-40B4-BE49-F238E27FC236}">
                <a16:creationId xmlns:a16="http://schemas.microsoft.com/office/drawing/2014/main" id="{FAAC3E57-B634-4D09-BC85-5DBBC1018F67}"/>
              </a:ext>
            </a:extLst>
          </p:cNvPr>
          <p:cNvSpPr/>
          <p:nvPr/>
        </p:nvSpPr>
        <p:spPr>
          <a:xfrm>
            <a:off x="1633641" y="2275139"/>
            <a:ext cx="8921543" cy="2307723"/>
          </a:xfrm>
          <a:prstGeom prst="rect">
            <a:avLst/>
          </a:prstGeom>
        </p:spPr>
        <p:txBody>
          <a:bodyPr wrap="square">
            <a:spAutoFit/>
          </a:bodyPr>
          <a:lstStyle/>
          <a:p>
            <a:pPr marL="285664" indent="-285664">
              <a:buFont typeface="Arial" panose="020B0604020202020204" pitchFamily="34" charset="0"/>
              <a:buChar char="•"/>
            </a:pPr>
            <a:r>
              <a:rPr lang="en-US" sz="1799" dirty="0"/>
              <a:t>Improvements can be made on understanding how objects moves through various states within there lifetime to depict a more clear process.</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Improvements in showing the overall behavior of a related set of state. </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r>
              <a:rPr lang="en-US" sz="1799" dirty="0"/>
              <a:t>Labeling the can be improved by use different notations of a state diagram.</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endParaRPr lang="en-US" sz="1799" dirty="0"/>
          </a:p>
        </p:txBody>
      </p:sp>
    </p:spTree>
    <p:extLst>
      <p:ext uri="{BB962C8B-B14F-4D97-AF65-F5344CB8AC3E}">
        <p14:creationId xmlns:p14="http://schemas.microsoft.com/office/powerpoint/2010/main" val="1514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244" y="2276872"/>
            <a:ext cx="2808312" cy="1384424"/>
          </a:xfrm>
        </p:spPr>
        <p:txBody>
          <a:bodyPr>
            <a:noAutofit/>
          </a:bodyPr>
          <a:lstStyle/>
          <a:p>
            <a:r>
              <a:rPr lang="en-NZ" sz="9600" dirty="0"/>
              <a:t>END</a:t>
            </a:r>
          </a:p>
        </p:txBody>
      </p:sp>
    </p:spTree>
    <p:extLst>
      <p:ext uri="{BB962C8B-B14F-4D97-AF65-F5344CB8AC3E}">
        <p14:creationId xmlns:p14="http://schemas.microsoft.com/office/powerpoint/2010/main" val="298276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7F6CE-8A60-41FB-BE95-876DA0EAC19F}"/>
              </a:ext>
            </a:extLst>
          </p:cNvPr>
          <p:cNvSpPr txBox="1"/>
          <p:nvPr/>
        </p:nvSpPr>
        <p:spPr>
          <a:xfrm>
            <a:off x="765820" y="2060848"/>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GameController.cs</a:t>
            </a:r>
            <a:r>
              <a:rPr lang="en-NZ" dirty="0"/>
              <a:t> Lines 117 - 121</a:t>
            </a:r>
          </a:p>
        </p:txBody>
      </p:sp>
      <p:sp>
        <p:nvSpPr>
          <p:cNvPr id="7" name="TextBox 6">
            <a:extLst>
              <a:ext uri="{FF2B5EF4-FFF2-40B4-BE49-F238E27FC236}">
                <a16:creationId xmlns:a16="http://schemas.microsoft.com/office/drawing/2014/main" id="{8EBA354C-51C3-4BF2-978D-C5875314BF31}"/>
              </a:ext>
            </a:extLst>
          </p:cNvPr>
          <p:cNvSpPr txBox="1"/>
          <p:nvPr/>
        </p:nvSpPr>
        <p:spPr>
          <a:xfrm>
            <a:off x="3666253" y="456621"/>
            <a:ext cx="4856318" cy="369332"/>
          </a:xfrm>
          <a:prstGeom prst="rect">
            <a:avLst/>
          </a:prstGeom>
          <a:noFill/>
        </p:spPr>
        <p:txBody>
          <a:bodyPr wrap="square" rtlCol="0">
            <a:spAutoFit/>
          </a:bodyPr>
          <a:lstStyle/>
          <a:p>
            <a:r>
              <a:rPr lang="en-NZ" b="1" dirty="0"/>
              <a:t>Feature 4: </a:t>
            </a:r>
            <a:r>
              <a:rPr lang="en-US" dirty="0"/>
              <a:t>Save and load ‘works’</a:t>
            </a:r>
          </a:p>
        </p:txBody>
      </p:sp>
      <p:pic>
        <p:nvPicPr>
          <p:cNvPr id="2" name="Picture 1">
            <a:extLst>
              <a:ext uri="{FF2B5EF4-FFF2-40B4-BE49-F238E27FC236}">
                <a16:creationId xmlns:a16="http://schemas.microsoft.com/office/drawing/2014/main" id="{2057FF5A-4E11-4003-8FA3-82BD4D7828B5}"/>
              </a:ext>
            </a:extLst>
          </p:cNvPr>
          <p:cNvPicPr>
            <a:picLocks noChangeAspect="1"/>
          </p:cNvPicPr>
          <p:nvPr/>
        </p:nvPicPr>
        <p:blipFill>
          <a:blip r:embed="rId2"/>
          <a:stretch>
            <a:fillRect/>
          </a:stretch>
        </p:blipFill>
        <p:spPr>
          <a:xfrm>
            <a:off x="3666253" y="995628"/>
            <a:ext cx="3619500" cy="952500"/>
          </a:xfrm>
          <a:prstGeom prst="rect">
            <a:avLst/>
          </a:prstGeom>
        </p:spPr>
      </p:pic>
      <p:pic>
        <p:nvPicPr>
          <p:cNvPr id="4" name="Picture 3">
            <a:extLst>
              <a:ext uri="{FF2B5EF4-FFF2-40B4-BE49-F238E27FC236}">
                <a16:creationId xmlns:a16="http://schemas.microsoft.com/office/drawing/2014/main" id="{88A7BCC3-6B36-48A4-B5EC-0CC586533D63}"/>
              </a:ext>
            </a:extLst>
          </p:cNvPr>
          <p:cNvPicPr>
            <a:picLocks noChangeAspect="1"/>
          </p:cNvPicPr>
          <p:nvPr/>
        </p:nvPicPr>
        <p:blipFill>
          <a:blip r:embed="rId3"/>
          <a:stretch>
            <a:fillRect/>
          </a:stretch>
        </p:blipFill>
        <p:spPr>
          <a:xfrm>
            <a:off x="2133972" y="2539579"/>
            <a:ext cx="7920880" cy="3261144"/>
          </a:xfrm>
          <a:prstGeom prst="rect">
            <a:avLst/>
          </a:prstGeom>
        </p:spPr>
      </p:pic>
      <p:sp>
        <p:nvSpPr>
          <p:cNvPr id="8" name="TextBox 7">
            <a:extLst>
              <a:ext uri="{FF2B5EF4-FFF2-40B4-BE49-F238E27FC236}">
                <a16:creationId xmlns:a16="http://schemas.microsoft.com/office/drawing/2014/main" id="{35A627EA-4888-4E0D-AABE-B6FB1FEAAAFC}"/>
              </a:ext>
            </a:extLst>
          </p:cNvPr>
          <p:cNvSpPr txBox="1"/>
          <p:nvPr/>
        </p:nvSpPr>
        <p:spPr>
          <a:xfrm>
            <a:off x="765820" y="5725456"/>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Filer.cs</a:t>
            </a:r>
            <a:r>
              <a:rPr lang="en-NZ" dirty="0"/>
              <a:t> Lines 11 - 29</a:t>
            </a:r>
          </a:p>
        </p:txBody>
      </p:sp>
      <p:sp>
        <p:nvSpPr>
          <p:cNvPr id="9" name="TextBox 8">
            <a:extLst>
              <a:ext uri="{FF2B5EF4-FFF2-40B4-BE49-F238E27FC236}">
                <a16:creationId xmlns:a16="http://schemas.microsoft.com/office/drawing/2014/main" id="{88638C37-CD1F-40C4-9397-693836144226}"/>
              </a:ext>
            </a:extLst>
          </p:cNvPr>
          <p:cNvSpPr txBox="1"/>
          <p:nvPr/>
        </p:nvSpPr>
        <p:spPr>
          <a:xfrm>
            <a:off x="8686700" y="6096477"/>
            <a:ext cx="3384377" cy="369332"/>
          </a:xfrm>
          <a:prstGeom prst="rect">
            <a:avLst/>
          </a:prstGeom>
          <a:noFill/>
        </p:spPr>
        <p:txBody>
          <a:bodyPr wrap="square" rtlCol="0">
            <a:spAutoFit/>
          </a:bodyPr>
          <a:lstStyle/>
          <a:p>
            <a:r>
              <a:rPr lang="en-NZ" dirty="0"/>
              <a:t>More code in the next slide…</a:t>
            </a:r>
          </a:p>
        </p:txBody>
      </p:sp>
    </p:spTree>
    <p:extLst>
      <p:ext uri="{BB962C8B-B14F-4D97-AF65-F5344CB8AC3E}">
        <p14:creationId xmlns:p14="http://schemas.microsoft.com/office/powerpoint/2010/main" val="55262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7F6CE-8A60-41FB-BE95-876DA0EAC19F}"/>
              </a:ext>
            </a:extLst>
          </p:cNvPr>
          <p:cNvSpPr txBox="1"/>
          <p:nvPr/>
        </p:nvSpPr>
        <p:spPr>
          <a:xfrm>
            <a:off x="765820" y="4277667"/>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MainMenu.cs</a:t>
            </a:r>
            <a:r>
              <a:rPr lang="en-NZ" dirty="0"/>
              <a:t> Lines 52 - 65</a:t>
            </a:r>
          </a:p>
        </p:txBody>
      </p:sp>
      <p:sp>
        <p:nvSpPr>
          <p:cNvPr id="7" name="TextBox 6">
            <a:extLst>
              <a:ext uri="{FF2B5EF4-FFF2-40B4-BE49-F238E27FC236}">
                <a16:creationId xmlns:a16="http://schemas.microsoft.com/office/drawing/2014/main" id="{8EBA354C-51C3-4BF2-978D-C5875314BF31}"/>
              </a:ext>
            </a:extLst>
          </p:cNvPr>
          <p:cNvSpPr txBox="1"/>
          <p:nvPr/>
        </p:nvSpPr>
        <p:spPr>
          <a:xfrm>
            <a:off x="3666253" y="456621"/>
            <a:ext cx="4856318" cy="369332"/>
          </a:xfrm>
          <a:prstGeom prst="rect">
            <a:avLst/>
          </a:prstGeom>
          <a:noFill/>
        </p:spPr>
        <p:txBody>
          <a:bodyPr wrap="square" rtlCol="0">
            <a:spAutoFit/>
          </a:bodyPr>
          <a:lstStyle/>
          <a:p>
            <a:r>
              <a:rPr lang="en-NZ" b="1" dirty="0"/>
              <a:t>Feature 4: </a:t>
            </a:r>
            <a:r>
              <a:rPr lang="en-US" dirty="0"/>
              <a:t>Save and load ‘works’</a:t>
            </a:r>
          </a:p>
        </p:txBody>
      </p:sp>
      <p:sp>
        <p:nvSpPr>
          <p:cNvPr id="9" name="TextBox 8">
            <a:extLst>
              <a:ext uri="{FF2B5EF4-FFF2-40B4-BE49-F238E27FC236}">
                <a16:creationId xmlns:a16="http://schemas.microsoft.com/office/drawing/2014/main" id="{88638C37-CD1F-40C4-9397-693836144226}"/>
              </a:ext>
            </a:extLst>
          </p:cNvPr>
          <p:cNvSpPr txBox="1"/>
          <p:nvPr/>
        </p:nvSpPr>
        <p:spPr>
          <a:xfrm>
            <a:off x="8686700" y="4929846"/>
            <a:ext cx="3384377" cy="369332"/>
          </a:xfrm>
          <a:prstGeom prst="rect">
            <a:avLst/>
          </a:prstGeom>
          <a:noFill/>
        </p:spPr>
        <p:txBody>
          <a:bodyPr wrap="square" rtlCol="0">
            <a:spAutoFit/>
          </a:bodyPr>
          <a:lstStyle/>
          <a:p>
            <a:r>
              <a:rPr lang="en-NZ" dirty="0"/>
              <a:t>More code in the next slide…</a:t>
            </a:r>
          </a:p>
        </p:txBody>
      </p:sp>
      <p:pic>
        <p:nvPicPr>
          <p:cNvPr id="5" name="Picture 4">
            <a:extLst>
              <a:ext uri="{FF2B5EF4-FFF2-40B4-BE49-F238E27FC236}">
                <a16:creationId xmlns:a16="http://schemas.microsoft.com/office/drawing/2014/main" id="{571B20F7-A054-44BB-AFC5-8E2742951C4C}"/>
              </a:ext>
            </a:extLst>
          </p:cNvPr>
          <p:cNvPicPr>
            <a:picLocks noChangeAspect="1"/>
          </p:cNvPicPr>
          <p:nvPr/>
        </p:nvPicPr>
        <p:blipFill>
          <a:blip r:embed="rId2"/>
          <a:stretch>
            <a:fillRect/>
          </a:stretch>
        </p:blipFill>
        <p:spPr>
          <a:xfrm>
            <a:off x="2133972" y="908720"/>
            <a:ext cx="7686675" cy="3086100"/>
          </a:xfrm>
          <a:prstGeom prst="rect">
            <a:avLst/>
          </a:prstGeom>
        </p:spPr>
      </p:pic>
    </p:spTree>
    <p:extLst>
      <p:ext uri="{BB962C8B-B14F-4D97-AF65-F5344CB8AC3E}">
        <p14:creationId xmlns:p14="http://schemas.microsoft.com/office/powerpoint/2010/main" val="134652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BA354C-51C3-4BF2-978D-C5875314BF31}"/>
              </a:ext>
            </a:extLst>
          </p:cNvPr>
          <p:cNvSpPr txBox="1"/>
          <p:nvPr/>
        </p:nvSpPr>
        <p:spPr>
          <a:xfrm>
            <a:off x="3666253" y="456621"/>
            <a:ext cx="4856318" cy="369332"/>
          </a:xfrm>
          <a:prstGeom prst="rect">
            <a:avLst/>
          </a:prstGeom>
          <a:noFill/>
        </p:spPr>
        <p:txBody>
          <a:bodyPr wrap="square" rtlCol="0">
            <a:spAutoFit/>
          </a:bodyPr>
          <a:lstStyle/>
          <a:p>
            <a:r>
              <a:rPr lang="en-NZ" b="1" dirty="0"/>
              <a:t>Feature 4: </a:t>
            </a:r>
            <a:r>
              <a:rPr lang="en-US" dirty="0"/>
              <a:t>Save and load ‘works’</a:t>
            </a:r>
          </a:p>
        </p:txBody>
      </p:sp>
      <p:sp>
        <p:nvSpPr>
          <p:cNvPr id="6" name="TextBox 5">
            <a:extLst>
              <a:ext uri="{FF2B5EF4-FFF2-40B4-BE49-F238E27FC236}">
                <a16:creationId xmlns:a16="http://schemas.microsoft.com/office/drawing/2014/main" id="{BA69919D-6758-48F5-9F09-EE258937CE12}"/>
              </a:ext>
            </a:extLst>
          </p:cNvPr>
          <p:cNvSpPr txBox="1"/>
          <p:nvPr/>
        </p:nvSpPr>
        <p:spPr>
          <a:xfrm>
            <a:off x="1341884" y="4735905"/>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Filer.cs</a:t>
            </a:r>
            <a:r>
              <a:rPr lang="en-NZ" dirty="0"/>
              <a:t> Lines 31 - 51</a:t>
            </a:r>
          </a:p>
        </p:txBody>
      </p:sp>
      <p:pic>
        <p:nvPicPr>
          <p:cNvPr id="2" name="Picture 1">
            <a:extLst>
              <a:ext uri="{FF2B5EF4-FFF2-40B4-BE49-F238E27FC236}">
                <a16:creationId xmlns:a16="http://schemas.microsoft.com/office/drawing/2014/main" id="{90D438F0-825D-449C-BB0F-CF96AF2F4D3B}"/>
              </a:ext>
            </a:extLst>
          </p:cNvPr>
          <p:cNvPicPr>
            <a:picLocks noChangeAspect="1"/>
          </p:cNvPicPr>
          <p:nvPr/>
        </p:nvPicPr>
        <p:blipFill>
          <a:blip r:embed="rId2"/>
          <a:stretch>
            <a:fillRect/>
          </a:stretch>
        </p:blipFill>
        <p:spPr>
          <a:xfrm>
            <a:off x="1701924" y="1052736"/>
            <a:ext cx="8988064" cy="3456386"/>
          </a:xfrm>
          <a:prstGeom prst="rect">
            <a:avLst/>
          </a:prstGeom>
        </p:spPr>
      </p:pic>
    </p:spTree>
    <p:extLst>
      <p:ext uri="{BB962C8B-B14F-4D97-AF65-F5344CB8AC3E}">
        <p14:creationId xmlns:p14="http://schemas.microsoft.com/office/powerpoint/2010/main" val="294641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Manually lay-out of components </a:t>
            </a:r>
          </a:p>
        </p:txBody>
      </p:sp>
      <p:sp>
        <p:nvSpPr>
          <p:cNvPr id="3" name="TextBox 2">
            <a:extLst>
              <a:ext uri="{FF2B5EF4-FFF2-40B4-BE49-F238E27FC236}">
                <a16:creationId xmlns:a16="http://schemas.microsoft.com/office/drawing/2014/main" id="{2B7B54B1-A03E-4542-8EB6-8A6424E87ED3}"/>
              </a:ext>
            </a:extLst>
          </p:cNvPr>
          <p:cNvSpPr txBox="1"/>
          <p:nvPr/>
        </p:nvSpPr>
        <p:spPr>
          <a:xfrm>
            <a:off x="3666252" y="698823"/>
            <a:ext cx="5308479" cy="369332"/>
          </a:xfrm>
          <a:prstGeom prst="rect">
            <a:avLst/>
          </a:prstGeom>
          <a:noFill/>
        </p:spPr>
        <p:txBody>
          <a:bodyPr wrap="square" rtlCol="0">
            <a:spAutoFit/>
          </a:bodyPr>
          <a:lstStyle/>
          <a:p>
            <a:r>
              <a:rPr lang="en-NZ" b="1" dirty="0"/>
              <a:t>Feature 5: </a:t>
            </a:r>
            <a:r>
              <a:rPr lang="en-US" dirty="0"/>
              <a:t>Actually works – is playable - updates!</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5" name="Screen Recording 4">
            <a:hlinkClick r:id="" action="ppaction://media"/>
            <a:extLst>
              <a:ext uri="{FF2B5EF4-FFF2-40B4-BE49-F238E27FC236}">
                <a16:creationId xmlns:a16="http://schemas.microsoft.com/office/drawing/2014/main" id="{43AB7964-BC7B-4EF4-9DD1-FF54EEE22A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31770" y="1644218"/>
            <a:ext cx="4941308" cy="3801006"/>
          </a:xfrm>
          <a:prstGeom prst="rect">
            <a:avLst/>
          </a:prstGeom>
        </p:spPr>
      </p:pic>
    </p:spTree>
    <p:extLst>
      <p:ext uri="{BB962C8B-B14F-4D97-AF65-F5344CB8AC3E}">
        <p14:creationId xmlns:p14="http://schemas.microsoft.com/office/powerpoint/2010/main" val="281936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6120" y="2276872"/>
            <a:ext cx="5256584" cy="1384424"/>
          </a:xfrm>
        </p:spPr>
        <p:txBody>
          <a:bodyPr>
            <a:noAutofit/>
          </a:bodyPr>
          <a:lstStyle/>
          <a:p>
            <a:r>
              <a:rPr lang="en-NZ" sz="9600" dirty="0"/>
              <a:t>Section A</a:t>
            </a:r>
          </a:p>
        </p:txBody>
      </p:sp>
      <p:sp>
        <p:nvSpPr>
          <p:cNvPr id="3" name="Title 1"/>
          <p:cNvSpPr txBox="1">
            <a:spLocks/>
          </p:cNvSpPr>
          <p:nvPr/>
        </p:nvSpPr>
        <p:spPr>
          <a:xfrm>
            <a:off x="4942284" y="3501008"/>
            <a:ext cx="2304256" cy="1384424"/>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NZ" sz="7200" dirty="0"/>
              <a:t>Code</a:t>
            </a:r>
          </a:p>
        </p:txBody>
      </p:sp>
    </p:spTree>
    <p:extLst>
      <p:ext uri="{BB962C8B-B14F-4D97-AF65-F5344CB8AC3E}">
        <p14:creationId xmlns:p14="http://schemas.microsoft.com/office/powerpoint/2010/main" val="2760971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A627EA-4888-4E0D-AABE-B6FB1FEAAAFC}"/>
              </a:ext>
            </a:extLst>
          </p:cNvPr>
          <p:cNvSpPr txBox="1"/>
          <p:nvPr/>
        </p:nvSpPr>
        <p:spPr>
          <a:xfrm>
            <a:off x="981844" y="5333479"/>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GameController.cs</a:t>
            </a:r>
            <a:r>
              <a:rPr lang="en-NZ" dirty="0"/>
              <a:t> Lines 86 - 106</a:t>
            </a:r>
          </a:p>
        </p:txBody>
      </p:sp>
      <p:sp>
        <p:nvSpPr>
          <p:cNvPr id="9" name="TextBox 8">
            <a:extLst>
              <a:ext uri="{FF2B5EF4-FFF2-40B4-BE49-F238E27FC236}">
                <a16:creationId xmlns:a16="http://schemas.microsoft.com/office/drawing/2014/main" id="{86048FDD-26A4-447B-9EFA-09E1C46BE56E}"/>
              </a:ext>
            </a:extLst>
          </p:cNvPr>
          <p:cNvSpPr txBox="1"/>
          <p:nvPr/>
        </p:nvSpPr>
        <p:spPr>
          <a:xfrm>
            <a:off x="3666253" y="500335"/>
            <a:ext cx="5308479" cy="369332"/>
          </a:xfrm>
          <a:prstGeom prst="rect">
            <a:avLst/>
          </a:prstGeom>
          <a:noFill/>
        </p:spPr>
        <p:txBody>
          <a:bodyPr wrap="square" rtlCol="0">
            <a:spAutoFit/>
          </a:bodyPr>
          <a:lstStyle/>
          <a:p>
            <a:r>
              <a:rPr lang="en-NZ" b="1" dirty="0"/>
              <a:t>Feature 5: </a:t>
            </a:r>
            <a:r>
              <a:rPr lang="en-US" dirty="0"/>
              <a:t>Actually works – is playable - updates!</a:t>
            </a:r>
          </a:p>
        </p:txBody>
      </p:sp>
      <p:pic>
        <p:nvPicPr>
          <p:cNvPr id="5" name="Picture 4">
            <a:extLst>
              <a:ext uri="{FF2B5EF4-FFF2-40B4-BE49-F238E27FC236}">
                <a16:creationId xmlns:a16="http://schemas.microsoft.com/office/drawing/2014/main" id="{E66CE6E0-AFAA-4B3F-8F3C-1C0430B57541}"/>
              </a:ext>
            </a:extLst>
          </p:cNvPr>
          <p:cNvPicPr>
            <a:picLocks noChangeAspect="1"/>
          </p:cNvPicPr>
          <p:nvPr/>
        </p:nvPicPr>
        <p:blipFill>
          <a:blip r:embed="rId2"/>
          <a:stretch>
            <a:fillRect/>
          </a:stretch>
        </p:blipFill>
        <p:spPr>
          <a:xfrm>
            <a:off x="2710036" y="1340768"/>
            <a:ext cx="6480720" cy="3987532"/>
          </a:xfrm>
          <a:prstGeom prst="rect">
            <a:avLst/>
          </a:prstGeom>
        </p:spPr>
      </p:pic>
      <p:sp>
        <p:nvSpPr>
          <p:cNvPr id="10" name="TextBox 9">
            <a:extLst>
              <a:ext uri="{FF2B5EF4-FFF2-40B4-BE49-F238E27FC236}">
                <a16:creationId xmlns:a16="http://schemas.microsoft.com/office/drawing/2014/main" id="{83C10B1B-200B-4FC7-8FA2-6A6BF0BDECBE}"/>
              </a:ext>
            </a:extLst>
          </p:cNvPr>
          <p:cNvSpPr txBox="1"/>
          <p:nvPr/>
        </p:nvSpPr>
        <p:spPr>
          <a:xfrm>
            <a:off x="8038628" y="5988333"/>
            <a:ext cx="5256584" cy="369332"/>
          </a:xfrm>
          <a:prstGeom prst="rect">
            <a:avLst/>
          </a:prstGeom>
          <a:noFill/>
        </p:spPr>
        <p:txBody>
          <a:bodyPr wrap="square" rtlCol="0">
            <a:spAutoFit/>
          </a:bodyPr>
          <a:lstStyle/>
          <a:p>
            <a:r>
              <a:rPr lang="en-NZ" dirty="0"/>
              <a:t>More code in the next slide…</a:t>
            </a:r>
          </a:p>
        </p:txBody>
      </p:sp>
    </p:spTree>
    <p:extLst>
      <p:ext uri="{BB962C8B-B14F-4D97-AF65-F5344CB8AC3E}">
        <p14:creationId xmlns:p14="http://schemas.microsoft.com/office/powerpoint/2010/main" val="249012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D04328-1644-4D3C-AC46-47ED5A8994EC}"/>
              </a:ext>
            </a:extLst>
          </p:cNvPr>
          <p:cNvPicPr>
            <a:picLocks noChangeAspect="1"/>
          </p:cNvPicPr>
          <p:nvPr/>
        </p:nvPicPr>
        <p:blipFill>
          <a:blip r:embed="rId2"/>
          <a:stretch>
            <a:fillRect/>
          </a:stretch>
        </p:blipFill>
        <p:spPr>
          <a:xfrm>
            <a:off x="1053852" y="1914525"/>
            <a:ext cx="10334625" cy="3028950"/>
          </a:xfrm>
          <a:prstGeom prst="rect">
            <a:avLst/>
          </a:prstGeom>
        </p:spPr>
      </p:pic>
      <p:sp>
        <p:nvSpPr>
          <p:cNvPr id="3" name="TextBox 2">
            <a:extLst>
              <a:ext uri="{FF2B5EF4-FFF2-40B4-BE49-F238E27FC236}">
                <a16:creationId xmlns:a16="http://schemas.microsoft.com/office/drawing/2014/main" id="{9857F6CE-8A60-41FB-BE95-876DA0EAC19F}"/>
              </a:ext>
            </a:extLst>
          </p:cNvPr>
          <p:cNvSpPr txBox="1"/>
          <p:nvPr/>
        </p:nvSpPr>
        <p:spPr>
          <a:xfrm>
            <a:off x="837828" y="4911844"/>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GameController.cs</a:t>
            </a:r>
            <a:r>
              <a:rPr lang="en-NZ" dirty="0"/>
              <a:t> Lines 28 - 40</a:t>
            </a:r>
          </a:p>
        </p:txBody>
      </p:sp>
      <p:sp>
        <p:nvSpPr>
          <p:cNvPr id="5" name="TextBox 4">
            <a:extLst>
              <a:ext uri="{FF2B5EF4-FFF2-40B4-BE49-F238E27FC236}">
                <a16:creationId xmlns:a16="http://schemas.microsoft.com/office/drawing/2014/main" id="{546A8BBF-E742-44F2-AEA5-D18C717422F4}"/>
              </a:ext>
            </a:extLst>
          </p:cNvPr>
          <p:cNvSpPr txBox="1"/>
          <p:nvPr/>
        </p:nvSpPr>
        <p:spPr>
          <a:xfrm>
            <a:off x="7966620" y="5692606"/>
            <a:ext cx="5256584" cy="369332"/>
          </a:xfrm>
          <a:prstGeom prst="rect">
            <a:avLst/>
          </a:prstGeom>
          <a:noFill/>
        </p:spPr>
        <p:txBody>
          <a:bodyPr wrap="square" rtlCol="0">
            <a:spAutoFit/>
          </a:bodyPr>
          <a:lstStyle/>
          <a:p>
            <a:r>
              <a:rPr lang="en-NZ" dirty="0"/>
              <a:t>More code in the next slide…</a:t>
            </a:r>
          </a:p>
        </p:txBody>
      </p:sp>
      <p:sp>
        <p:nvSpPr>
          <p:cNvPr id="6" name="TextBox 5">
            <a:extLst>
              <a:ext uri="{FF2B5EF4-FFF2-40B4-BE49-F238E27FC236}">
                <a16:creationId xmlns:a16="http://schemas.microsoft.com/office/drawing/2014/main" id="{ADC7DC9C-B501-4DE5-A3C7-64018D8C9221}"/>
              </a:ext>
            </a:extLst>
          </p:cNvPr>
          <p:cNvSpPr txBox="1"/>
          <p:nvPr/>
        </p:nvSpPr>
        <p:spPr>
          <a:xfrm>
            <a:off x="3666253" y="500335"/>
            <a:ext cx="5308479" cy="369332"/>
          </a:xfrm>
          <a:prstGeom prst="rect">
            <a:avLst/>
          </a:prstGeom>
          <a:noFill/>
        </p:spPr>
        <p:txBody>
          <a:bodyPr wrap="square" rtlCol="0">
            <a:spAutoFit/>
          </a:bodyPr>
          <a:lstStyle/>
          <a:p>
            <a:r>
              <a:rPr lang="en-NZ" b="1" dirty="0"/>
              <a:t>Feature 5: </a:t>
            </a:r>
            <a:r>
              <a:rPr lang="en-US" dirty="0"/>
              <a:t>Actually works – is playable - updates!</a:t>
            </a:r>
          </a:p>
        </p:txBody>
      </p:sp>
    </p:spTree>
    <p:extLst>
      <p:ext uri="{BB962C8B-B14F-4D97-AF65-F5344CB8AC3E}">
        <p14:creationId xmlns:p14="http://schemas.microsoft.com/office/powerpoint/2010/main" val="46576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909836" y="5651956"/>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GameController.cs</a:t>
            </a:r>
            <a:r>
              <a:rPr lang="en-NZ" dirty="0"/>
              <a:t> Lines 51 - 83</a:t>
            </a:r>
          </a:p>
        </p:txBody>
      </p:sp>
      <p:pic>
        <p:nvPicPr>
          <p:cNvPr id="6" name="Picture 5">
            <a:extLst>
              <a:ext uri="{FF2B5EF4-FFF2-40B4-BE49-F238E27FC236}">
                <a16:creationId xmlns:a16="http://schemas.microsoft.com/office/drawing/2014/main" id="{9A8D7288-4E65-4300-A47B-83E65CD819FA}"/>
              </a:ext>
            </a:extLst>
          </p:cNvPr>
          <p:cNvPicPr>
            <a:picLocks noChangeAspect="1"/>
          </p:cNvPicPr>
          <p:nvPr/>
        </p:nvPicPr>
        <p:blipFill>
          <a:blip r:embed="rId2"/>
          <a:stretch>
            <a:fillRect/>
          </a:stretch>
        </p:blipFill>
        <p:spPr>
          <a:xfrm>
            <a:off x="2854052" y="980728"/>
            <a:ext cx="6048672" cy="4455390"/>
          </a:xfrm>
          <a:prstGeom prst="rect">
            <a:avLst/>
          </a:prstGeom>
        </p:spPr>
      </p:pic>
      <p:sp>
        <p:nvSpPr>
          <p:cNvPr id="7" name="TextBox 6">
            <a:extLst>
              <a:ext uri="{FF2B5EF4-FFF2-40B4-BE49-F238E27FC236}">
                <a16:creationId xmlns:a16="http://schemas.microsoft.com/office/drawing/2014/main" id="{A7E6950A-BE47-4569-B631-7EC28C0AAD79}"/>
              </a:ext>
            </a:extLst>
          </p:cNvPr>
          <p:cNvSpPr txBox="1"/>
          <p:nvPr/>
        </p:nvSpPr>
        <p:spPr>
          <a:xfrm>
            <a:off x="3594245" y="395558"/>
            <a:ext cx="5308479" cy="369332"/>
          </a:xfrm>
          <a:prstGeom prst="rect">
            <a:avLst/>
          </a:prstGeom>
          <a:noFill/>
        </p:spPr>
        <p:txBody>
          <a:bodyPr wrap="square" rtlCol="0">
            <a:spAutoFit/>
          </a:bodyPr>
          <a:lstStyle/>
          <a:p>
            <a:r>
              <a:rPr lang="en-NZ" b="1" dirty="0"/>
              <a:t>Feature 5: </a:t>
            </a:r>
            <a:r>
              <a:rPr lang="en-US" dirty="0"/>
              <a:t>Actually works – is playable - updates!</a:t>
            </a:r>
          </a:p>
        </p:txBody>
      </p:sp>
    </p:spTree>
    <p:extLst>
      <p:ext uri="{BB962C8B-B14F-4D97-AF65-F5344CB8AC3E}">
        <p14:creationId xmlns:p14="http://schemas.microsoft.com/office/powerpoint/2010/main" val="166748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Manually lay-out of components </a:t>
            </a:r>
          </a:p>
        </p:txBody>
      </p:sp>
      <p:sp>
        <p:nvSpPr>
          <p:cNvPr id="3" name="TextBox 2">
            <a:extLst>
              <a:ext uri="{FF2B5EF4-FFF2-40B4-BE49-F238E27FC236}">
                <a16:creationId xmlns:a16="http://schemas.microsoft.com/office/drawing/2014/main" id="{2B7B54B1-A03E-4542-8EB6-8A6424E87ED3}"/>
              </a:ext>
            </a:extLst>
          </p:cNvPr>
          <p:cNvSpPr txBox="1"/>
          <p:nvPr/>
        </p:nvSpPr>
        <p:spPr>
          <a:xfrm>
            <a:off x="3666252" y="698823"/>
            <a:ext cx="5308479" cy="369332"/>
          </a:xfrm>
          <a:prstGeom prst="rect">
            <a:avLst/>
          </a:prstGeom>
          <a:noFill/>
        </p:spPr>
        <p:txBody>
          <a:bodyPr wrap="square" rtlCol="0">
            <a:spAutoFit/>
          </a:bodyPr>
          <a:lstStyle/>
          <a:p>
            <a:r>
              <a:rPr lang="en-NZ" b="1" dirty="0"/>
              <a:t>Feature 6: </a:t>
            </a:r>
            <a:r>
              <a:rPr lang="en-US" dirty="0"/>
              <a:t>Main Menu</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7" name="Screen Recording 6">
            <a:hlinkClick r:id="" action="ppaction://media"/>
            <a:extLst>
              <a:ext uri="{FF2B5EF4-FFF2-40B4-BE49-F238E27FC236}">
                <a16:creationId xmlns:a16="http://schemas.microsoft.com/office/drawing/2014/main" id="{4CC930D4-8B84-455D-88F9-6395F99838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8108" y="1617089"/>
            <a:ext cx="5256586" cy="4043528"/>
          </a:xfrm>
          <a:prstGeom prst="rect">
            <a:avLst/>
          </a:prstGeom>
        </p:spPr>
      </p:pic>
    </p:spTree>
    <p:extLst>
      <p:ext uri="{BB962C8B-B14F-4D97-AF65-F5344CB8AC3E}">
        <p14:creationId xmlns:p14="http://schemas.microsoft.com/office/powerpoint/2010/main" val="252566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A627EA-4888-4E0D-AABE-B6FB1FEAAAFC}"/>
              </a:ext>
            </a:extLst>
          </p:cNvPr>
          <p:cNvSpPr txBox="1"/>
          <p:nvPr/>
        </p:nvSpPr>
        <p:spPr>
          <a:xfrm>
            <a:off x="981844" y="5501884"/>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MainMenu.cs</a:t>
            </a:r>
            <a:r>
              <a:rPr lang="en-NZ" dirty="0"/>
              <a:t> Lines 1 - 68</a:t>
            </a:r>
          </a:p>
        </p:txBody>
      </p:sp>
      <p:sp>
        <p:nvSpPr>
          <p:cNvPr id="10" name="TextBox 9">
            <a:extLst>
              <a:ext uri="{FF2B5EF4-FFF2-40B4-BE49-F238E27FC236}">
                <a16:creationId xmlns:a16="http://schemas.microsoft.com/office/drawing/2014/main" id="{83C10B1B-200B-4FC7-8FA2-6A6BF0BDECBE}"/>
              </a:ext>
            </a:extLst>
          </p:cNvPr>
          <p:cNvSpPr txBox="1"/>
          <p:nvPr/>
        </p:nvSpPr>
        <p:spPr>
          <a:xfrm>
            <a:off x="8038628" y="5988333"/>
            <a:ext cx="5256584" cy="369332"/>
          </a:xfrm>
          <a:prstGeom prst="rect">
            <a:avLst/>
          </a:prstGeom>
          <a:noFill/>
        </p:spPr>
        <p:txBody>
          <a:bodyPr wrap="square" rtlCol="0">
            <a:spAutoFit/>
          </a:bodyPr>
          <a:lstStyle/>
          <a:p>
            <a:r>
              <a:rPr lang="en-NZ" dirty="0"/>
              <a:t>More code in the next slide…</a:t>
            </a:r>
          </a:p>
        </p:txBody>
      </p:sp>
      <p:sp>
        <p:nvSpPr>
          <p:cNvPr id="6" name="TextBox 5">
            <a:extLst>
              <a:ext uri="{FF2B5EF4-FFF2-40B4-BE49-F238E27FC236}">
                <a16:creationId xmlns:a16="http://schemas.microsoft.com/office/drawing/2014/main" id="{CF450106-A5A5-4D88-BBF0-37D9CDC78524}"/>
              </a:ext>
            </a:extLst>
          </p:cNvPr>
          <p:cNvSpPr txBox="1"/>
          <p:nvPr/>
        </p:nvSpPr>
        <p:spPr>
          <a:xfrm>
            <a:off x="4628304" y="548680"/>
            <a:ext cx="2644184" cy="369332"/>
          </a:xfrm>
          <a:prstGeom prst="rect">
            <a:avLst/>
          </a:prstGeom>
          <a:noFill/>
        </p:spPr>
        <p:txBody>
          <a:bodyPr wrap="square" rtlCol="0">
            <a:spAutoFit/>
          </a:bodyPr>
          <a:lstStyle/>
          <a:p>
            <a:r>
              <a:rPr lang="en-NZ" b="1" dirty="0"/>
              <a:t>Feature 6: </a:t>
            </a:r>
            <a:r>
              <a:rPr lang="en-US" dirty="0"/>
              <a:t>Main Menu</a:t>
            </a:r>
          </a:p>
        </p:txBody>
      </p:sp>
      <p:pic>
        <p:nvPicPr>
          <p:cNvPr id="2" name="Picture 1">
            <a:extLst>
              <a:ext uri="{FF2B5EF4-FFF2-40B4-BE49-F238E27FC236}">
                <a16:creationId xmlns:a16="http://schemas.microsoft.com/office/drawing/2014/main" id="{4D41DAA7-F243-402E-BD01-0550BF279CA5}"/>
              </a:ext>
            </a:extLst>
          </p:cNvPr>
          <p:cNvPicPr>
            <a:picLocks noChangeAspect="1"/>
          </p:cNvPicPr>
          <p:nvPr/>
        </p:nvPicPr>
        <p:blipFill rotWithShape="1">
          <a:blip r:embed="rId2"/>
          <a:srcRect l="6874" t="12100" r="45864" b="7614"/>
          <a:stretch/>
        </p:blipFill>
        <p:spPr>
          <a:xfrm>
            <a:off x="3525154" y="878178"/>
            <a:ext cx="4850484" cy="4478874"/>
          </a:xfrm>
          <a:prstGeom prst="rect">
            <a:avLst/>
          </a:prstGeom>
        </p:spPr>
      </p:pic>
    </p:spTree>
    <p:extLst>
      <p:ext uri="{BB962C8B-B14F-4D97-AF65-F5344CB8AC3E}">
        <p14:creationId xmlns:p14="http://schemas.microsoft.com/office/powerpoint/2010/main" val="409434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A627EA-4888-4E0D-AABE-B6FB1FEAAAFC}"/>
              </a:ext>
            </a:extLst>
          </p:cNvPr>
          <p:cNvSpPr txBox="1"/>
          <p:nvPr/>
        </p:nvSpPr>
        <p:spPr>
          <a:xfrm>
            <a:off x="981844" y="5501884"/>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MainMenu.cs</a:t>
            </a:r>
            <a:r>
              <a:rPr lang="en-NZ" dirty="0"/>
              <a:t> Lines 1 - 68</a:t>
            </a:r>
          </a:p>
        </p:txBody>
      </p:sp>
      <p:sp>
        <p:nvSpPr>
          <p:cNvPr id="6" name="TextBox 5">
            <a:extLst>
              <a:ext uri="{FF2B5EF4-FFF2-40B4-BE49-F238E27FC236}">
                <a16:creationId xmlns:a16="http://schemas.microsoft.com/office/drawing/2014/main" id="{CF450106-A5A5-4D88-BBF0-37D9CDC78524}"/>
              </a:ext>
            </a:extLst>
          </p:cNvPr>
          <p:cNvSpPr txBox="1"/>
          <p:nvPr/>
        </p:nvSpPr>
        <p:spPr>
          <a:xfrm>
            <a:off x="4628304" y="548680"/>
            <a:ext cx="2644184" cy="369332"/>
          </a:xfrm>
          <a:prstGeom prst="rect">
            <a:avLst/>
          </a:prstGeom>
          <a:noFill/>
        </p:spPr>
        <p:txBody>
          <a:bodyPr wrap="square" rtlCol="0">
            <a:spAutoFit/>
          </a:bodyPr>
          <a:lstStyle/>
          <a:p>
            <a:r>
              <a:rPr lang="en-NZ" b="1" dirty="0"/>
              <a:t>Feature 6: </a:t>
            </a:r>
            <a:r>
              <a:rPr lang="en-US" dirty="0"/>
              <a:t>Main Menu</a:t>
            </a:r>
          </a:p>
        </p:txBody>
      </p:sp>
      <p:pic>
        <p:nvPicPr>
          <p:cNvPr id="3" name="Picture 2">
            <a:extLst>
              <a:ext uri="{FF2B5EF4-FFF2-40B4-BE49-F238E27FC236}">
                <a16:creationId xmlns:a16="http://schemas.microsoft.com/office/drawing/2014/main" id="{4D1266A9-6D6E-4617-BD55-351070063E4B}"/>
              </a:ext>
            </a:extLst>
          </p:cNvPr>
          <p:cNvPicPr>
            <a:picLocks noChangeAspect="1"/>
          </p:cNvPicPr>
          <p:nvPr/>
        </p:nvPicPr>
        <p:blipFill>
          <a:blip r:embed="rId2"/>
          <a:stretch>
            <a:fillRect/>
          </a:stretch>
        </p:blipFill>
        <p:spPr>
          <a:xfrm>
            <a:off x="3249002" y="1014132"/>
            <a:ext cx="5690820" cy="4464496"/>
          </a:xfrm>
          <a:prstGeom prst="rect">
            <a:avLst/>
          </a:prstGeom>
        </p:spPr>
      </p:pic>
    </p:spTree>
    <p:extLst>
      <p:ext uri="{BB962C8B-B14F-4D97-AF65-F5344CB8AC3E}">
        <p14:creationId xmlns:p14="http://schemas.microsoft.com/office/powerpoint/2010/main" val="329957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Manually lay-out of components </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8" name="TextBox 7">
            <a:extLst>
              <a:ext uri="{FF2B5EF4-FFF2-40B4-BE49-F238E27FC236}">
                <a16:creationId xmlns:a16="http://schemas.microsoft.com/office/drawing/2014/main" id="{91C77041-95DE-49FE-B849-55BB2F71027E}"/>
              </a:ext>
            </a:extLst>
          </p:cNvPr>
          <p:cNvSpPr txBox="1"/>
          <p:nvPr/>
        </p:nvSpPr>
        <p:spPr>
          <a:xfrm>
            <a:off x="4078188" y="676909"/>
            <a:ext cx="4418436" cy="369332"/>
          </a:xfrm>
          <a:prstGeom prst="rect">
            <a:avLst/>
          </a:prstGeom>
          <a:noFill/>
        </p:spPr>
        <p:txBody>
          <a:bodyPr wrap="square" rtlCol="0">
            <a:spAutoFit/>
          </a:bodyPr>
          <a:lstStyle/>
          <a:p>
            <a:pPr lvl="0"/>
            <a:r>
              <a:rPr lang="en-NZ" b="1" dirty="0"/>
              <a:t>Feature 7: </a:t>
            </a:r>
            <a:r>
              <a:rPr lang="en-NZ" sz="1600" dirty="0">
                <a:solidFill>
                  <a:srgbClr val="6A3A20"/>
                </a:solidFill>
              </a:rPr>
              <a:t>Display pop-up box when level win</a:t>
            </a:r>
          </a:p>
        </p:txBody>
      </p:sp>
      <p:pic>
        <p:nvPicPr>
          <p:cNvPr id="5" name="Screen Recording 4">
            <a:hlinkClick r:id="" action="ppaction://media"/>
            <a:extLst>
              <a:ext uri="{FF2B5EF4-FFF2-40B4-BE49-F238E27FC236}">
                <a16:creationId xmlns:a16="http://schemas.microsoft.com/office/drawing/2014/main" id="{F8A235DE-CBDB-4B8F-9EE4-D5048D2ABC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29541" y="1148329"/>
            <a:ext cx="5929744" cy="4561342"/>
          </a:xfrm>
          <a:prstGeom prst="rect">
            <a:avLst/>
          </a:prstGeom>
        </p:spPr>
      </p:pic>
    </p:spTree>
    <p:extLst>
      <p:ext uri="{BB962C8B-B14F-4D97-AF65-F5344CB8AC3E}">
        <p14:creationId xmlns:p14="http://schemas.microsoft.com/office/powerpoint/2010/main" val="422034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450106-A5A5-4D88-BBF0-37D9CDC78524}"/>
              </a:ext>
            </a:extLst>
          </p:cNvPr>
          <p:cNvSpPr txBox="1"/>
          <p:nvPr/>
        </p:nvSpPr>
        <p:spPr>
          <a:xfrm>
            <a:off x="4078188" y="511133"/>
            <a:ext cx="4418436" cy="369332"/>
          </a:xfrm>
          <a:prstGeom prst="rect">
            <a:avLst/>
          </a:prstGeom>
          <a:noFill/>
        </p:spPr>
        <p:txBody>
          <a:bodyPr wrap="square" rtlCol="0">
            <a:spAutoFit/>
          </a:bodyPr>
          <a:lstStyle/>
          <a:p>
            <a:pPr lvl="0"/>
            <a:r>
              <a:rPr lang="en-NZ" b="1" dirty="0"/>
              <a:t>Feature 7: </a:t>
            </a:r>
            <a:r>
              <a:rPr lang="en-NZ" sz="1600" dirty="0">
                <a:solidFill>
                  <a:srgbClr val="6A3A20"/>
                </a:solidFill>
              </a:rPr>
              <a:t>Display pop-up box when level win</a:t>
            </a:r>
          </a:p>
        </p:txBody>
      </p:sp>
      <p:sp>
        <p:nvSpPr>
          <p:cNvPr id="7" name="TextBox 6">
            <a:extLst>
              <a:ext uri="{FF2B5EF4-FFF2-40B4-BE49-F238E27FC236}">
                <a16:creationId xmlns:a16="http://schemas.microsoft.com/office/drawing/2014/main" id="{F9D8EAD0-E319-4720-B966-D6E611CE8E47}"/>
              </a:ext>
            </a:extLst>
          </p:cNvPr>
          <p:cNvSpPr txBox="1"/>
          <p:nvPr/>
        </p:nvSpPr>
        <p:spPr>
          <a:xfrm>
            <a:off x="909836" y="5477495"/>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GameController.cs</a:t>
            </a:r>
            <a:r>
              <a:rPr lang="en-NZ" dirty="0"/>
              <a:t> Lines 86 - 106</a:t>
            </a:r>
          </a:p>
        </p:txBody>
      </p:sp>
      <p:pic>
        <p:nvPicPr>
          <p:cNvPr id="9" name="Picture 8">
            <a:extLst>
              <a:ext uri="{FF2B5EF4-FFF2-40B4-BE49-F238E27FC236}">
                <a16:creationId xmlns:a16="http://schemas.microsoft.com/office/drawing/2014/main" id="{8532DED6-8267-4C34-979D-BDD3042ACFA5}"/>
              </a:ext>
            </a:extLst>
          </p:cNvPr>
          <p:cNvPicPr>
            <a:picLocks noChangeAspect="1"/>
          </p:cNvPicPr>
          <p:nvPr/>
        </p:nvPicPr>
        <p:blipFill>
          <a:blip r:embed="rId2"/>
          <a:stretch>
            <a:fillRect/>
          </a:stretch>
        </p:blipFill>
        <p:spPr>
          <a:xfrm>
            <a:off x="2638028" y="1380505"/>
            <a:ext cx="6480720" cy="3987532"/>
          </a:xfrm>
          <a:prstGeom prst="rect">
            <a:avLst/>
          </a:prstGeom>
        </p:spPr>
      </p:pic>
      <p:sp>
        <p:nvSpPr>
          <p:cNvPr id="3" name="Arrow: Right 2">
            <a:extLst>
              <a:ext uri="{FF2B5EF4-FFF2-40B4-BE49-F238E27FC236}">
                <a16:creationId xmlns:a16="http://schemas.microsoft.com/office/drawing/2014/main" id="{21B58FCB-391D-4143-992C-5184B3135CC1}"/>
              </a:ext>
            </a:extLst>
          </p:cNvPr>
          <p:cNvSpPr/>
          <p:nvPr/>
        </p:nvSpPr>
        <p:spPr>
          <a:xfrm>
            <a:off x="1341884" y="4581128"/>
            <a:ext cx="20882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30849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Manually lay-out of components </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8" name="TextBox 7">
            <a:extLst>
              <a:ext uri="{FF2B5EF4-FFF2-40B4-BE49-F238E27FC236}">
                <a16:creationId xmlns:a16="http://schemas.microsoft.com/office/drawing/2014/main" id="{91C77041-95DE-49FE-B849-55BB2F71027E}"/>
              </a:ext>
            </a:extLst>
          </p:cNvPr>
          <p:cNvSpPr txBox="1"/>
          <p:nvPr/>
        </p:nvSpPr>
        <p:spPr>
          <a:xfrm>
            <a:off x="4078188" y="676909"/>
            <a:ext cx="2664296" cy="369332"/>
          </a:xfrm>
          <a:prstGeom prst="rect">
            <a:avLst/>
          </a:prstGeom>
          <a:noFill/>
        </p:spPr>
        <p:txBody>
          <a:bodyPr wrap="square" rtlCol="0">
            <a:spAutoFit/>
          </a:bodyPr>
          <a:lstStyle/>
          <a:p>
            <a:pPr lvl="0"/>
            <a:r>
              <a:rPr lang="en-NZ" b="1" dirty="0"/>
              <a:t>Feature 8: </a:t>
            </a:r>
            <a:r>
              <a:rPr lang="en-NZ" sz="1600" dirty="0">
                <a:solidFill>
                  <a:srgbClr val="6A3A20"/>
                </a:solidFill>
              </a:rPr>
              <a:t>Level Selector</a:t>
            </a:r>
          </a:p>
        </p:txBody>
      </p:sp>
      <p:pic>
        <p:nvPicPr>
          <p:cNvPr id="7" name="Screen Recording 6">
            <a:hlinkClick r:id="" action="ppaction://media"/>
            <a:extLst>
              <a:ext uri="{FF2B5EF4-FFF2-40B4-BE49-F238E27FC236}">
                <a16:creationId xmlns:a16="http://schemas.microsoft.com/office/drawing/2014/main" id="{30320768-2E17-4C07-A804-4B20D70C172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7812" y="1609234"/>
            <a:ext cx="5616624" cy="4320480"/>
          </a:xfrm>
          <a:prstGeom prst="rect">
            <a:avLst/>
          </a:prstGeom>
        </p:spPr>
      </p:pic>
    </p:spTree>
    <p:extLst>
      <p:ext uri="{BB962C8B-B14F-4D97-AF65-F5344CB8AC3E}">
        <p14:creationId xmlns:p14="http://schemas.microsoft.com/office/powerpoint/2010/main" val="159883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0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450106-A5A5-4D88-BBF0-37D9CDC78524}"/>
              </a:ext>
            </a:extLst>
          </p:cNvPr>
          <p:cNvSpPr txBox="1"/>
          <p:nvPr/>
        </p:nvSpPr>
        <p:spPr>
          <a:xfrm>
            <a:off x="5122304" y="549949"/>
            <a:ext cx="3240360" cy="369332"/>
          </a:xfrm>
          <a:prstGeom prst="rect">
            <a:avLst/>
          </a:prstGeom>
          <a:noFill/>
        </p:spPr>
        <p:txBody>
          <a:bodyPr wrap="square" rtlCol="0">
            <a:spAutoFit/>
          </a:bodyPr>
          <a:lstStyle/>
          <a:p>
            <a:pPr lvl="0"/>
            <a:r>
              <a:rPr lang="en-NZ" b="1" dirty="0"/>
              <a:t>Feature 8: </a:t>
            </a:r>
            <a:r>
              <a:rPr lang="en-NZ" sz="1600" dirty="0">
                <a:solidFill>
                  <a:srgbClr val="6A3A20"/>
                </a:solidFill>
              </a:rPr>
              <a:t>Level Selector</a:t>
            </a:r>
          </a:p>
        </p:txBody>
      </p:sp>
      <p:sp>
        <p:nvSpPr>
          <p:cNvPr id="7" name="TextBox 6">
            <a:extLst>
              <a:ext uri="{FF2B5EF4-FFF2-40B4-BE49-F238E27FC236}">
                <a16:creationId xmlns:a16="http://schemas.microsoft.com/office/drawing/2014/main" id="{F9D8EAD0-E319-4720-B966-D6E611CE8E47}"/>
              </a:ext>
            </a:extLst>
          </p:cNvPr>
          <p:cNvSpPr txBox="1"/>
          <p:nvPr/>
        </p:nvSpPr>
        <p:spPr>
          <a:xfrm>
            <a:off x="909836" y="6162201"/>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GameController.cs</a:t>
            </a:r>
            <a:r>
              <a:rPr lang="en-NZ" dirty="0"/>
              <a:t> Lines 28 - 50</a:t>
            </a:r>
          </a:p>
        </p:txBody>
      </p:sp>
      <p:pic>
        <p:nvPicPr>
          <p:cNvPr id="5" name="Picture 4">
            <a:extLst>
              <a:ext uri="{FF2B5EF4-FFF2-40B4-BE49-F238E27FC236}">
                <a16:creationId xmlns:a16="http://schemas.microsoft.com/office/drawing/2014/main" id="{E49E08C2-CB5C-43C9-86FE-06C0E3817C5E}"/>
              </a:ext>
            </a:extLst>
          </p:cNvPr>
          <p:cNvPicPr>
            <a:picLocks noChangeAspect="1"/>
          </p:cNvPicPr>
          <p:nvPr/>
        </p:nvPicPr>
        <p:blipFill>
          <a:blip r:embed="rId2"/>
          <a:stretch>
            <a:fillRect/>
          </a:stretch>
        </p:blipFill>
        <p:spPr>
          <a:xfrm>
            <a:off x="6124618" y="2897837"/>
            <a:ext cx="4896546" cy="3264364"/>
          </a:xfrm>
          <a:prstGeom prst="rect">
            <a:avLst/>
          </a:prstGeom>
        </p:spPr>
      </p:pic>
      <p:pic>
        <p:nvPicPr>
          <p:cNvPr id="8" name="Picture 7">
            <a:extLst>
              <a:ext uri="{FF2B5EF4-FFF2-40B4-BE49-F238E27FC236}">
                <a16:creationId xmlns:a16="http://schemas.microsoft.com/office/drawing/2014/main" id="{8FC2637D-E3AD-4424-A29C-5126CFDE35B9}"/>
              </a:ext>
            </a:extLst>
          </p:cNvPr>
          <p:cNvPicPr>
            <a:picLocks noChangeAspect="1"/>
          </p:cNvPicPr>
          <p:nvPr/>
        </p:nvPicPr>
        <p:blipFill>
          <a:blip r:embed="rId3"/>
          <a:stretch>
            <a:fillRect/>
          </a:stretch>
        </p:blipFill>
        <p:spPr>
          <a:xfrm>
            <a:off x="693812" y="1268760"/>
            <a:ext cx="5895975" cy="809625"/>
          </a:xfrm>
          <a:prstGeom prst="rect">
            <a:avLst/>
          </a:prstGeom>
        </p:spPr>
      </p:pic>
      <p:sp>
        <p:nvSpPr>
          <p:cNvPr id="10" name="TextBox 9">
            <a:extLst>
              <a:ext uri="{FF2B5EF4-FFF2-40B4-BE49-F238E27FC236}">
                <a16:creationId xmlns:a16="http://schemas.microsoft.com/office/drawing/2014/main" id="{F5B11B93-2D22-43A3-AFBB-AEC7DA5F0856}"/>
              </a:ext>
            </a:extLst>
          </p:cNvPr>
          <p:cNvSpPr txBox="1"/>
          <p:nvPr/>
        </p:nvSpPr>
        <p:spPr>
          <a:xfrm>
            <a:off x="523529" y="2303445"/>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MainMenu.cs</a:t>
            </a:r>
            <a:r>
              <a:rPr lang="en-NZ" dirty="0"/>
              <a:t> Lines 19 - 22</a:t>
            </a:r>
          </a:p>
        </p:txBody>
      </p:sp>
    </p:spTree>
    <p:extLst>
      <p:ext uri="{BB962C8B-B14F-4D97-AF65-F5344CB8AC3E}">
        <p14:creationId xmlns:p14="http://schemas.microsoft.com/office/powerpoint/2010/main" val="10031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BD2740-8631-4AD0-A4CE-C7F22B115BCD}"/>
              </a:ext>
            </a:extLst>
          </p:cNvPr>
          <p:cNvSpPr txBox="1"/>
          <p:nvPr/>
        </p:nvSpPr>
        <p:spPr>
          <a:xfrm>
            <a:off x="4877536" y="903665"/>
            <a:ext cx="2433753" cy="584775"/>
          </a:xfrm>
          <a:prstGeom prst="rect">
            <a:avLst/>
          </a:prstGeom>
          <a:noFill/>
        </p:spPr>
        <p:txBody>
          <a:bodyPr wrap="square" rtlCol="0">
            <a:spAutoFit/>
          </a:bodyPr>
          <a:lstStyle/>
          <a:p>
            <a:pPr>
              <a:spcBef>
                <a:spcPct val="0"/>
              </a:spcBef>
            </a:pPr>
            <a:r>
              <a:rPr lang="en-NZ" sz="3200" dirty="0">
                <a:latin typeface="+mj-lt"/>
                <a:ea typeface="+mj-ea"/>
                <a:cs typeface="+mj-cs"/>
              </a:rPr>
              <a:t>Self Marking </a:t>
            </a:r>
          </a:p>
        </p:txBody>
      </p:sp>
      <p:graphicFrame>
        <p:nvGraphicFramePr>
          <p:cNvPr id="4" name="Table 3"/>
          <p:cNvGraphicFramePr>
            <a:graphicFrameLocks noGrp="1"/>
          </p:cNvGraphicFramePr>
          <p:nvPr>
            <p:extLst>
              <p:ext uri="{D42A27DB-BD31-4B8C-83A1-F6EECF244321}">
                <p14:modId xmlns:p14="http://schemas.microsoft.com/office/powerpoint/2010/main" val="4163326312"/>
              </p:ext>
            </p:extLst>
          </p:nvPr>
        </p:nvGraphicFramePr>
        <p:xfrm>
          <a:off x="2031470" y="1488440"/>
          <a:ext cx="8125884" cy="4150360"/>
        </p:xfrm>
        <a:graphic>
          <a:graphicData uri="http://schemas.openxmlformats.org/drawingml/2006/table">
            <a:tbl>
              <a:tblPr firstRow="1" bandRow="1">
                <a:tableStyleId>{5C22544A-7EE6-4342-B048-85BDC9FD1C3A}</a:tableStyleId>
              </a:tblPr>
              <a:tblGrid>
                <a:gridCol w="7087277">
                  <a:extLst>
                    <a:ext uri="{9D8B030D-6E8A-4147-A177-3AD203B41FA5}">
                      <a16:colId xmlns:a16="http://schemas.microsoft.com/office/drawing/2014/main" val="2673135820"/>
                    </a:ext>
                  </a:extLst>
                </a:gridCol>
                <a:gridCol w="1038607">
                  <a:extLst>
                    <a:ext uri="{9D8B030D-6E8A-4147-A177-3AD203B41FA5}">
                      <a16:colId xmlns:a16="http://schemas.microsoft.com/office/drawing/2014/main" val="3690906187"/>
                    </a:ext>
                  </a:extLst>
                </a:gridCol>
              </a:tblGrid>
              <a:tr h="370840">
                <a:tc>
                  <a:txBody>
                    <a:bodyPr/>
                    <a:lstStyle/>
                    <a:p>
                      <a:pPr algn="ctr"/>
                      <a:r>
                        <a:rPr lang="en-US" dirty="0"/>
                        <a:t>Tasks</a:t>
                      </a:r>
                      <a:endParaRPr lang="en-NZ" dirty="0"/>
                    </a:p>
                  </a:txBody>
                  <a:tcPr/>
                </a:tc>
                <a:tc>
                  <a:txBody>
                    <a:bodyPr/>
                    <a:lstStyle/>
                    <a:p>
                      <a:pPr algn="ctr"/>
                      <a:r>
                        <a:rPr lang="en-US" dirty="0"/>
                        <a:t>Marks</a:t>
                      </a:r>
                      <a:endParaRPr lang="en-NZ" dirty="0"/>
                    </a:p>
                  </a:txBody>
                  <a:tcPr/>
                </a:tc>
                <a:extLst>
                  <a:ext uri="{0D108BD9-81ED-4DB2-BD59-A6C34878D82A}">
                    <a16:rowId xmlns:a16="http://schemas.microsoft.com/office/drawing/2014/main" val="2953437837"/>
                  </a:ext>
                </a:extLst>
              </a:tr>
              <a:tr h="370840">
                <a:tc>
                  <a:txBody>
                    <a:bodyPr/>
                    <a:lstStyle/>
                    <a:p>
                      <a:pPr algn="ctr"/>
                      <a:r>
                        <a:rPr lang="en-US" dirty="0"/>
                        <a:t>Manually Lay-Out of Components using </a:t>
                      </a:r>
                      <a:r>
                        <a:rPr lang="en-US" sz="1600" b="1" dirty="0"/>
                        <a:t>Model One </a:t>
                      </a:r>
                      <a:r>
                        <a:rPr lang="en-US" dirty="0"/>
                        <a:t>– Windows Form</a:t>
                      </a:r>
                      <a:endParaRPr lang="en-NZ" dirty="0"/>
                    </a:p>
                  </a:txBody>
                  <a:tcPr/>
                </a:tc>
                <a:tc>
                  <a:txBody>
                    <a:bodyPr/>
                    <a:lstStyle/>
                    <a:p>
                      <a:pPr algn="ctr"/>
                      <a:r>
                        <a:rPr lang="en-US" dirty="0"/>
                        <a:t>8</a:t>
                      </a:r>
                      <a:endParaRPr lang="en-NZ" dirty="0"/>
                    </a:p>
                  </a:txBody>
                  <a:tcPr/>
                </a:tc>
                <a:extLst>
                  <a:ext uri="{0D108BD9-81ED-4DB2-BD59-A6C34878D82A}">
                    <a16:rowId xmlns:a16="http://schemas.microsoft.com/office/drawing/2014/main" val="7312840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System.Drawing</a:t>
                      </a:r>
                      <a:r>
                        <a:rPr lang="en-US" dirty="0"/>
                        <a:t> using </a:t>
                      </a:r>
                      <a:r>
                        <a:rPr lang="en-US" b="1" dirty="0"/>
                        <a:t>Model One </a:t>
                      </a:r>
                      <a:r>
                        <a:rPr lang="en-US" dirty="0"/>
                        <a:t>– Windows Form</a:t>
                      </a:r>
                      <a:endParaRPr lang="en-NZ" dirty="0"/>
                    </a:p>
                  </a:txBody>
                  <a:tcPr/>
                </a:tc>
                <a:tc>
                  <a:txBody>
                    <a:bodyPr/>
                    <a:lstStyle/>
                    <a:p>
                      <a:pPr algn="ctr"/>
                      <a:r>
                        <a:rPr lang="en-US" dirty="0"/>
                        <a:t>8</a:t>
                      </a:r>
                      <a:endParaRPr lang="en-NZ" dirty="0"/>
                    </a:p>
                  </a:txBody>
                  <a:tcPr/>
                </a:tc>
                <a:extLst>
                  <a:ext uri="{0D108BD9-81ED-4DB2-BD59-A6C34878D82A}">
                    <a16:rowId xmlns:a16="http://schemas.microsoft.com/office/drawing/2014/main" val="3915331255"/>
                  </a:ext>
                </a:extLst>
              </a:tr>
              <a:tr h="370840">
                <a:tc>
                  <a:txBody>
                    <a:bodyPr/>
                    <a:lstStyle/>
                    <a:p>
                      <a:pPr algn="ctr"/>
                      <a:r>
                        <a:rPr lang="en-US" dirty="0"/>
                        <a:t>Rebuilt of the Model Created for 15% Halfway presentation </a:t>
                      </a:r>
                    </a:p>
                  </a:txBody>
                  <a:tcPr/>
                </a:tc>
                <a:tc>
                  <a:txBody>
                    <a:bodyPr/>
                    <a:lstStyle/>
                    <a:p>
                      <a:pPr algn="ctr"/>
                      <a:r>
                        <a:rPr lang="en-US" dirty="0"/>
                        <a:t>8</a:t>
                      </a:r>
                      <a:endParaRPr lang="en-NZ" dirty="0"/>
                    </a:p>
                  </a:txBody>
                  <a:tcPr/>
                </a:tc>
                <a:extLst>
                  <a:ext uri="{0D108BD9-81ED-4DB2-BD59-A6C34878D82A}">
                    <a16:rowId xmlns:a16="http://schemas.microsoft.com/office/drawing/2014/main" val="24581155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System.Drawing</a:t>
                      </a:r>
                      <a:r>
                        <a:rPr lang="en-US" dirty="0"/>
                        <a:t> using </a:t>
                      </a:r>
                      <a:r>
                        <a:rPr lang="en-US" b="1" dirty="0"/>
                        <a:t>Model Two </a:t>
                      </a:r>
                      <a:r>
                        <a:rPr lang="en-US" dirty="0"/>
                        <a:t>– Windows Form</a:t>
                      </a:r>
                      <a:endParaRPr lang="en-NZ" dirty="0"/>
                    </a:p>
                  </a:txBody>
                  <a:tcPr/>
                </a:tc>
                <a:tc>
                  <a:txBody>
                    <a:bodyPr/>
                    <a:lstStyle/>
                    <a:p>
                      <a:pPr algn="ctr"/>
                      <a:r>
                        <a:rPr lang="en-US" dirty="0"/>
                        <a:t>8</a:t>
                      </a:r>
                      <a:endParaRPr lang="en-NZ" dirty="0"/>
                    </a:p>
                  </a:txBody>
                  <a:tcPr/>
                </a:tc>
                <a:extLst>
                  <a:ext uri="{0D108BD9-81ED-4DB2-BD59-A6C34878D82A}">
                    <a16:rowId xmlns:a16="http://schemas.microsoft.com/office/drawing/2014/main" val="4098390359"/>
                  </a:ext>
                </a:extLst>
              </a:tr>
              <a:tr h="370840">
                <a:tc>
                  <a:txBody>
                    <a:bodyPr/>
                    <a:lstStyle/>
                    <a:p>
                      <a:pPr algn="ctr"/>
                      <a:r>
                        <a:rPr lang="en-NZ" sz="1800" dirty="0"/>
                        <a:t>Programmatically Created Components  </a:t>
                      </a:r>
                    </a:p>
                    <a:p>
                      <a:pPr algn="ctr"/>
                      <a:r>
                        <a:rPr lang="en-US" sz="1800" dirty="0"/>
                        <a:t>using </a:t>
                      </a:r>
                      <a:r>
                        <a:rPr lang="en-US" sz="1800" b="1" dirty="0"/>
                        <a:t>Model Two </a:t>
                      </a:r>
                      <a:r>
                        <a:rPr lang="en-US" sz="1800" dirty="0"/>
                        <a:t>– Windows Form</a:t>
                      </a:r>
                      <a:endParaRPr lang="en-NZ" sz="1800" dirty="0"/>
                    </a:p>
                  </a:txBody>
                  <a:tcPr/>
                </a:tc>
                <a:tc>
                  <a:txBody>
                    <a:bodyPr/>
                    <a:lstStyle/>
                    <a:p>
                      <a:pPr algn="ctr"/>
                      <a:r>
                        <a:rPr lang="en-US" dirty="0"/>
                        <a:t>8</a:t>
                      </a:r>
                      <a:endParaRPr lang="en-NZ" dirty="0"/>
                    </a:p>
                  </a:txBody>
                  <a:tcPr/>
                </a:tc>
                <a:extLst>
                  <a:ext uri="{0D108BD9-81ED-4DB2-BD59-A6C34878D82A}">
                    <a16:rowId xmlns:a16="http://schemas.microsoft.com/office/drawing/2014/main" val="2462372572"/>
                  </a:ext>
                </a:extLst>
              </a:tr>
              <a:tr h="370840">
                <a:tc>
                  <a:txBody>
                    <a:bodyPr/>
                    <a:lstStyle/>
                    <a:p>
                      <a:pPr algn="ctr"/>
                      <a:endParaRPr lang="en-NZ" sz="1800" b="0" i="0" u="none" strike="noStrike" kern="1200" baseline="0" dirty="0">
                        <a:solidFill>
                          <a:schemeClr val="dk1"/>
                        </a:solidFill>
                        <a:latin typeface="+mn-lt"/>
                        <a:ea typeface="+mn-ea"/>
                        <a:cs typeface="+mn-cs"/>
                      </a:endParaRPr>
                    </a:p>
                    <a:p>
                      <a:pPr marL="0" indent="0" algn="ctr">
                        <a:buFont typeface="Arial" panose="020B0604020202020204" pitchFamily="34" charset="0"/>
                        <a:buNone/>
                      </a:pPr>
                      <a:r>
                        <a:rPr lang="en-US" sz="1800" b="0" i="0" u="none" strike="noStrike" kern="1200" baseline="0" dirty="0">
                          <a:solidFill>
                            <a:schemeClr val="dk1"/>
                          </a:solidFill>
                          <a:latin typeface="+mn-lt"/>
                          <a:ea typeface="+mn-ea"/>
                          <a:cs typeface="+mn-cs"/>
                        </a:rPr>
                        <a:t>Q1.Describe and use common Design Patterns, Algorithms and programming language Idioms. </a:t>
                      </a:r>
                    </a:p>
                  </a:txBody>
                  <a:tcPr/>
                </a:tc>
                <a:tc>
                  <a:txBody>
                    <a:bodyPr/>
                    <a:lstStyle/>
                    <a:p>
                      <a:pPr algn="ctr"/>
                      <a:endParaRPr lang="en-US" dirty="0"/>
                    </a:p>
                    <a:p>
                      <a:pPr algn="ctr"/>
                      <a:endParaRPr lang="en-US" dirty="0"/>
                    </a:p>
                    <a:p>
                      <a:pPr algn="ctr"/>
                      <a:r>
                        <a:rPr lang="en-US" dirty="0"/>
                        <a:t>5</a:t>
                      </a:r>
                      <a:endParaRPr lang="en-NZ" dirty="0"/>
                    </a:p>
                  </a:txBody>
                  <a:tcPr/>
                </a:tc>
                <a:extLst>
                  <a:ext uri="{0D108BD9-81ED-4DB2-BD59-A6C34878D82A}">
                    <a16:rowId xmlns:a16="http://schemas.microsoft.com/office/drawing/2014/main" val="2882455867"/>
                  </a:ext>
                </a:extLst>
              </a:tr>
              <a:tr h="370840">
                <a:tc>
                  <a:txBody>
                    <a:bodyPr/>
                    <a:lstStyle/>
                    <a:p>
                      <a:pPr algn="ctr"/>
                      <a:r>
                        <a:rPr lang="en-NZ" sz="1800" b="0" i="0" u="none" strike="noStrike" kern="1200" baseline="0" dirty="0">
                          <a:solidFill>
                            <a:schemeClr val="dk1"/>
                          </a:solidFill>
                          <a:latin typeface="+mn-lt"/>
                          <a:ea typeface="+mn-ea"/>
                          <a:cs typeface="+mn-cs"/>
                        </a:rPr>
                        <a:t>Q3. Design programs. </a:t>
                      </a:r>
                    </a:p>
                  </a:txBody>
                  <a:tcPr/>
                </a:tc>
                <a:tc>
                  <a:txBody>
                    <a:bodyPr/>
                    <a:lstStyle/>
                    <a:p>
                      <a:pPr algn="ctr"/>
                      <a:r>
                        <a:rPr lang="en-US" dirty="0"/>
                        <a:t>5</a:t>
                      </a:r>
                      <a:endParaRPr lang="en-NZ" dirty="0"/>
                    </a:p>
                  </a:txBody>
                  <a:tcPr/>
                </a:tc>
                <a:extLst>
                  <a:ext uri="{0D108BD9-81ED-4DB2-BD59-A6C34878D82A}">
                    <a16:rowId xmlns:a16="http://schemas.microsoft.com/office/drawing/2014/main" val="2997094695"/>
                  </a:ext>
                </a:extLst>
              </a:tr>
              <a:tr h="370840">
                <a:tc>
                  <a:txBody>
                    <a:bodyPr/>
                    <a:lstStyle/>
                    <a:p>
                      <a:pPr algn="ctr"/>
                      <a:r>
                        <a:rPr lang="en-US" b="1" dirty="0"/>
                        <a:t>Total</a:t>
                      </a:r>
                      <a:endParaRPr lang="en-NZ" b="1" dirty="0"/>
                    </a:p>
                  </a:txBody>
                  <a:tcPr/>
                </a:tc>
                <a:tc>
                  <a:txBody>
                    <a:bodyPr/>
                    <a:lstStyle/>
                    <a:p>
                      <a:pPr algn="ctr"/>
                      <a:r>
                        <a:rPr lang="en-US" dirty="0"/>
                        <a:t>50</a:t>
                      </a:r>
                      <a:endParaRPr lang="en-NZ" dirty="0"/>
                    </a:p>
                  </a:txBody>
                  <a:tcPr/>
                </a:tc>
                <a:extLst>
                  <a:ext uri="{0D108BD9-81ED-4DB2-BD59-A6C34878D82A}">
                    <a16:rowId xmlns:a16="http://schemas.microsoft.com/office/drawing/2014/main" val="2725677944"/>
                  </a:ext>
                </a:extLst>
              </a:tr>
            </a:tbl>
          </a:graphicData>
        </a:graphic>
      </p:graphicFrame>
    </p:spTree>
    <p:extLst>
      <p:ext uri="{BB962C8B-B14F-4D97-AF65-F5344CB8AC3E}">
        <p14:creationId xmlns:p14="http://schemas.microsoft.com/office/powerpoint/2010/main" val="405434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854052" y="1204216"/>
            <a:ext cx="7344816" cy="899103"/>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dirty="0"/>
              <a:t>Model One - Game Player</a:t>
            </a:r>
          </a:p>
        </p:txBody>
      </p:sp>
      <p:sp>
        <p:nvSpPr>
          <p:cNvPr id="3" name="TextBox 2">
            <a:extLst>
              <a:ext uri="{FF2B5EF4-FFF2-40B4-BE49-F238E27FC236}">
                <a16:creationId xmlns:a16="http://schemas.microsoft.com/office/drawing/2014/main" id="{91535CE3-BCE5-4959-8B2C-649D74DA624B}"/>
              </a:ext>
            </a:extLst>
          </p:cNvPr>
          <p:cNvSpPr txBox="1"/>
          <p:nvPr/>
        </p:nvSpPr>
        <p:spPr>
          <a:xfrm>
            <a:off x="3754152" y="3525976"/>
            <a:ext cx="4680520" cy="2000548"/>
          </a:xfrm>
          <a:prstGeom prst="rect">
            <a:avLst/>
          </a:prstGeom>
          <a:noFill/>
        </p:spPr>
        <p:txBody>
          <a:bodyPr wrap="square" rtlCol="0">
            <a:spAutoFit/>
          </a:bodyPr>
          <a:lstStyle/>
          <a:p>
            <a:pPr algn="ctr"/>
            <a:r>
              <a:rPr lang="en-NZ" sz="2000" b="1" dirty="0"/>
              <a:t>Implement a View in Windows forms</a:t>
            </a:r>
          </a:p>
          <a:p>
            <a:pPr algn="ctr"/>
            <a:r>
              <a:rPr lang="en-NZ" sz="2000" dirty="0"/>
              <a:t> </a:t>
            </a:r>
          </a:p>
          <a:p>
            <a:pPr algn="ctr"/>
            <a:r>
              <a:rPr lang="en-NZ" sz="2000" dirty="0"/>
              <a:t>Using</a:t>
            </a:r>
          </a:p>
          <a:p>
            <a:pPr algn="ctr"/>
            <a:endParaRPr lang="en-NZ" sz="2000" dirty="0"/>
          </a:p>
          <a:p>
            <a:pPr algn="ctr"/>
            <a:r>
              <a:rPr lang="en-NZ" sz="4400" b="1" dirty="0"/>
              <a:t>System.Drawing </a:t>
            </a:r>
          </a:p>
        </p:txBody>
      </p:sp>
      <p:sp>
        <p:nvSpPr>
          <p:cNvPr id="4" name="Title 1">
            <a:extLst>
              <a:ext uri="{FF2B5EF4-FFF2-40B4-BE49-F238E27FC236}">
                <a16:creationId xmlns:a16="http://schemas.microsoft.com/office/drawing/2014/main" id="{137DEFD0-700B-45CF-BC7C-5016F73D436C}"/>
              </a:ext>
            </a:extLst>
          </p:cNvPr>
          <p:cNvSpPr txBox="1">
            <a:spLocks/>
          </p:cNvSpPr>
          <p:nvPr/>
        </p:nvSpPr>
        <p:spPr>
          <a:xfrm>
            <a:off x="2710036" y="2229832"/>
            <a:ext cx="6768752" cy="720080"/>
          </a:xfrm>
          <a:prstGeom prst="rect">
            <a:avLst/>
          </a:prstGeom>
        </p:spPr>
        <p:txBody>
          <a:bodyPr vert="horz" lIns="91440" tIns="45720" rIns="91440" bIns="45720" rtlCol="0" anchor="b">
            <a:normAutofit fontScale="60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dirty="0"/>
              <a:t>Created for 15% Halfway presentation </a:t>
            </a:r>
          </a:p>
        </p:txBody>
      </p:sp>
    </p:spTree>
    <p:extLst>
      <p:ext uri="{BB962C8B-B14F-4D97-AF65-F5344CB8AC3E}">
        <p14:creationId xmlns:p14="http://schemas.microsoft.com/office/powerpoint/2010/main" val="90068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8A8C7F-FE3C-4F6B-AD6F-CEC04E69A570}"/>
              </a:ext>
            </a:extLst>
          </p:cNvPr>
          <p:cNvSpPr/>
          <p:nvPr/>
        </p:nvSpPr>
        <p:spPr>
          <a:xfrm>
            <a:off x="3646140" y="476672"/>
            <a:ext cx="4681090" cy="646331"/>
          </a:xfrm>
          <a:prstGeom prst="rect">
            <a:avLst/>
          </a:prstGeom>
        </p:spPr>
        <p:txBody>
          <a:bodyPr wrap="none">
            <a:spAutoFit/>
          </a:bodyPr>
          <a:lstStyle/>
          <a:p>
            <a:r>
              <a:rPr lang="en-NZ" sz="3600" kern="1400" spc="-50" dirty="0">
                <a:latin typeface="Calibri Light" panose="020F0302020204030204" pitchFamily="34" charset="0"/>
                <a:ea typeface="DengXian Light" panose="02010600030101010101" pitchFamily="2" charset="-122"/>
                <a:cs typeface="Times New Roman" panose="02020603050405020304" pitchFamily="18" charset="0"/>
              </a:rPr>
              <a:t>5 MUST Features of View</a:t>
            </a:r>
            <a:endParaRPr lang="en-NZ" sz="3600" kern="1400" spc="-50" dirty="0">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4B5BCB7B-9261-4BA6-960F-B00E0D06DA90}"/>
              </a:ext>
            </a:extLst>
          </p:cNvPr>
          <p:cNvSpPr txBox="1"/>
          <p:nvPr/>
        </p:nvSpPr>
        <p:spPr>
          <a:xfrm>
            <a:off x="3061765" y="1261531"/>
            <a:ext cx="6065295" cy="2339102"/>
          </a:xfrm>
          <a:prstGeom prst="rect">
            <a:avLst/>
          </a:prstGeom>
          <a:noFill/>
        </p:spPr>
        <p:txBody>
          <a:bodyPr wrap="square" rtlCol="0">
            <a:spAutoFit/>
          </a:bodyPr>
          <a:lstStyle/>
          <a:p>
            <a:pPr marL="342900" lvl="0" indent="-342900">
              <a:buFont typeface="+mj-lt"/>
              <a:buAutoNum type="arabicPeriod"/>
            </a:pPr>
            <a:r>
              <a:rPr lang="en-NZ" sz="1600" dirty="0"/>
              <a:t>Display a grid of variable size (to an upper limit) CENTRED</a:t>
            </a:r>
          </a:p>
          <a:p>
            <a:pPr marL="342900" lvl="0" indent="-342900">
              <a:buFont typeface="+mj-lt"/>
              <a:buAutoNum type="arabicPeriod"/>
            </a:pPr>
            <a:endParaRPr lang="en-NZ" sz="1600" dirty="0"/>
          </a:p>
          <a:p>
            <a:pPr marL="342900" lvl="0" indent="-342900">
              <a:buFont typeface="+mj-lt"/>
              <a:buAutoNum type="arabicPeriod"/>
            </a:pPr>
            <a:r>
              <a:rPr lang="en-NZ" sz="1600" dirty="0"/>
              <a:t>Display the Pieces as distinct images</a:t>
            </a:r>
          </a:p>
          <a:p>
            <a:pPr marL="342900" lvl="0" indent="-342900">
              <a:buFont typeface="+mj-lt"/>
              <a:buAutoNum type="arabicPeriod"/>
            </a:pPr>
            <a:endParaRPr lang="en-NZ" sz="1600" dirty="0"/>
          </a:p>
          <a:p>
            <a:pPr marL="342900" lvl="0" indent="-342900">
              <a:buFont typeface="+mj-lt"/>
              <a:buAutoNum type="arabicPeriod"/>
            </a:pPr>
            <a:r>
              <a:rPr lang="en-NZ" sz="1600" dirty="0"/>
              <a:t>Display the move count</a:t>
            </a:r>
          </a:p>
          <a:p>
            <a:pPr marL="342900" lvl="0" indent="-342900">
              <a:buFont typeface="+mj-lt"/>
              <a:buAutoNum type="arabicPeriod"/>
            </a:pPr>
            <a:endParaRPr lang="en-NZ" sz="1600" dirty="0"/>
          </a:p>
          <a:p>
            <a:pPr marL="342900" lvl="0" indent="-342900">
              <a:buFont typeface="+mj-lt"/>
              <a:buAutoNum type="arabicPeriod"/>
            </a:pPr>
            <a:r>
              <a:rPr lang="en-NZ" sz="1600" dirty="0"/>
              <a:t>Save and load ‘works’ (as in passes to a Filer or NOT)</a:t>
            </a:r>
          </a:p>
          <a:p>
            <a:pPr marL="342900" lvl="0" indent="-342900">
              <a:buFont typeface="+mj-lt"/>
              <a:buAutoNum type="arabicPeriod"/>
            </a:pPr>
            <a:endParaRPr lang="en-NZ" sz="1600" dirty="0"/>
          </a:p>
          <a:p>
            <a:pPr marL="342900" lvl="0" indent="-342900">
              <a:buFont typeface="+mj-lt"/>
              <a:buAutoNum type="arabicPeriod"/>
            </a:pPr>
            <a:r>
              <a:rPr lang="en-NZ" sz="1600" dirty="0"/>
              <a:t>Actually works – is playable - updates!</a:t>
            </a:r>
          </a:p>
        </p:txBody>
      </p:sp>
      <p:sp>
        <p:nvSpPr>
          <p:cNvPr id="4" name="Rectangle 3">
            <a:extLst>
              <a:ext uri="{FF2B5EF4-FFF2-40B4-BE49-F238E27FC236}">
                <a16:creationId xmlns:a16="http://schemas.microsoft.com/office/drawing/2014/main" id="{E88A8C7F-FE3C-4F6B-AD6F-CEC04E69A570}"/>
              </a:ext>
            </a:extLst>
          </p:cNvPr>
          <p:cNvSpPr/>
          <p:nvPr/>
        </p:nvSpPr>
        <p:spPr>
          <a:xfrm>
            <a:off x="3753867" y="3882793"/>
            <a:ext cx="5119350" cy="646331"/>
          </a:xfrm>
          <a:prstGeom prst="rect">
            <a:avLst/>
          </a:prstGeom>
        </p:spPr>
        <p:txBody>
          <a:bodyPr wrap="none">
            <a:spAutoFit/>
          </a:bodyPr>
          <a:lstStyle/>
          <a:p>
            <a:r>
              <a:rPr lang="en-NZ" sz="3600" kern="1400" spc="-50" dirty="0">
                <a:latin typeface="Calibri Light" panose="020F0302020204030204" pitchFamily="34" charset="0"/>
                <a:ea typeface="DengXian Light" panose="02010600030101010101" pitchFamily="2" charset="-122"/>
                <a:cs typeface="Times New Roman" panose="02020603050405020304" pitchFamily="18" charset="0"/>
              </a:rPr>
              <a:t>3 SHOULD Features of View</a:t>
            </a:r>
            <a:endParaRPr lang="en-NZ" sz="3600" kern="1400" spc="-50" dirty="0">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4B5BCB7B-9261-4BA6-960F-B00E0D06DA90}"/>
              </a:ext>
            </a:extLst>
          </p:cNvPr>
          <p:cNvSpPr txBox="1"/>
          <p:nvPr/>
        </p:nvSpPr>
        <p:spPr>
          <a:xfrm>
            <a:off x="3061765" y="4667652"/>
            <a:ext cx="6065295" cy="1569660"/>
          </a:xfrm>
          <a:prstGeom prst="rect">
            <a:avLst/>
          </a:prstGeom>
          <a:noFill/>
        </p:spPr>
        <p:txBody>
          <a:bodyPr wrap="square" rtlCol="0">
            <a:spAutoFit/>
          </a:bodyPr>
          <a:lstStyle/>
          <a:p>
            <a:pPr marL="342900" lvl="0" indent="-342900">
              <a:buFont typeface="+mj-lt"/>
              <a:buAutoNum type="arabicPeriod" startAt="6"/>
            </a:pPr>
            <a:r>
              <a:rPr lang="en-NZ" sz="1600" dirty="0"/>
              <a:t>Reset Level</a:t>
            </a:r>
          </a:p>
          <a:p>
            <a:pPr marL="342900" lvl="0" indent="-342900">
              <a:buFont typeface="+mj-lt"/>
              <a:buAutoNum type="arabicPeriod" startAt="6"/>
            </a:pPr>
            <a:endParaRPr lang="en-NZ" sz="1600" dirty="0"/>
          </a:p>
          <a:p>
            <a:pPr marL="342900" lvl="0" indent="-342900">
              <a:buFont typeface="+mj-lt"/>
              <a:buAutoNum type="arabicPeriod" startAt="6"/>
            </a:pPr>
            <a:r>
              <a:rPr lang="en-NZ" sz="1600" dirty="0"/>
              <a:t>Sound when win level</a:t>
            </a:r>
          </a:p>
          <a:p>
            <a:pPr marL="342900" lvl="0" indent="-342900">
              <a:buFont typeface="+mj-lt"/>
              <a:buAutoNum type="arabicPeriod" startAt="6"/>
            </a:pPr>
            <a:endParaRPr lang="en-NZ" sz="1600" dirty="0"/>
          </a:p>
          <a:p>
            <a:pPr marL="342900" lvl="0" indent="-342900">
              <a:buFont typeface="+mj-lt"/>
              <a:buAutoNum type="arabicPeriod" startAt="6"/>
            </a:pPr>
            <a:r>
              <a:rPr lang="en-NZ" sz="1600" dirty="0"/>
              <a:t>Exit Game</a:t>
            </a:r>
          </a:p>
          <a:p>
            <a:pPr marL="342900" lvl="0" indent="-342900">
              <a:buFont typeface="+mj-lt"/>
              <a:buAutoNum type="arabicPeriod" startAt="6"/>
            </a:pPr>
            <a:endParaRPr lang="en-NZ" sz="1600" dirty="0"/>
          </a:p>
        </p:txBody>
      </p:sp>
    </p:spTree>
    <p:extLst>
      <p:ext uri="{BB962C8B-B14F-4D97-AF65-F5344CB8AC3E}">
        <p14:creationId xmlns:p14="http://schemas.microsoft.com/office/powerpoint/2010/main" val="167775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03A204-BE85-45EA-AD27-AFDBBBF2E690}"/>
              </a:ext>
            </a:extLst>
          </p:cNvPr>
          <p:cNvSpPr txBox="1"/>
          <p:nvPr/>
        </p:nvSpPr>
        <p:spPr>
          <a:xfrm>
            <a:off x="5014292" y="548680"/>
            <a:ext cx="2160240" cy="400110"/>
          </a:xfrm>
          <a:prstGeom prst="rect">
            <a:avLst/>
          </a:prstGeom>
          <a:noFill/>
        </p:spPr>
        <p:txBody>
          <a:bodyPr wrap="square" rtlCol="0">
            <a:spAutoFit/>
          </a:bodyPr>
          <a:lstStyle/>
          <a:p>
            <a:pPr algn="ctr"/>
            <a:r>
              <a:rPr lang="en-NZ" sz="2000" b="1" dirty="0"/>
              <a:t>System.Drawing</a:t>
            </a:r>
          </a:p>
        </p:txBody>
      </p:sp>
      <p:sp>
        <p:nvSpPr>
          <p:cNvPr id="3" name="TextBox 2">
            <a:extLst>
              <a:ext uri="{FF2B5EF4-FFF2-40B4-BE49-F238E27FC236}">
                <a16:creationId xmlns:a16="http://schemas.microsoft.com/office/drawing/2014/main" id="{130EAC42-431D-40E0-8C88-2B828A5999B4}"/>
              </a:ext>
            </a:extLst>
          </p:cNvPr>
          <p:cNvSpPr txBox="1"/>
          <p:nvPr/>
        </p:nvSpPr>
        <p:spPr>
          <a:xfrm>
            <a:off x="1557908" y="1577454"/>
            <a:ext cx="2611016" cy="400110"/>
          </a:xfrm>
          <a:prstGeom prst="rect">
            <a:avLst/>
          </a:prstGeom>
          <a:noFill/>
        </p:spPr>
        <p:txBody>
          <a:bodyPr wrap="square" rtlCol="0">
            <a:spAutoFit/>
          </a:bodyPr>
          <a:lstStyle/>
          <a:p>
            <a:pPr algn="ctr"/>
            <a:r>
              <a:rPr lang="en-NZ" sz="2000" b="1" dirty="0"/>
              <a:t>Before Game Start</a:t>
            </a:r>
          </a:p>
        </p:txBody>
      </p:sp>
      <p:sp>
        <p:nvSpPr>
          <p:cNvPr id="4" name="TextBox 3">
            <a:extLst>
              <a:ext uri="{FF2B5EF4-FFF2-40B4-BE49-F238E27FC236}">
                <a16:creationId xmlns:a16="http://schemas.microsoft.com/office/drawing/2014/main" id="{43F13E2C-EDDC-4AAE-8725-032EB4444683}"/>
              </a:ext>
            </a:extLst>
          </p:cNvPr>
          <p:cNvSpPr txBox="1"/>
          <p:nvPr/>
        </p:nvSpPr>
        <p:spPr>
          <a:xfrm>
            <a:off x="8254652" y="1634236"/>
            <a:ext cx="2611016" cy="400110"/>
          </a:xfrm>
          <a:prstGeom prst="rect">
            <a:avLst/>
          </a:prstGeom>
          <a:noFill/>
        </p:spPr>
        <p:txBody>
          <a:bodyPr wrap="square" rtlCol="0">
            <a:spAutoFit/>
          </a:bodyPr>
          <a:lstStyle/>
          <a:p>
            <a:pPr algn="ctr"/>
            <a:r>
              <a:rPr lang="en-NZ" sz="2000" b="1" dirty="0"/>
              <a:t>After Game Start</a:t>
            </a:r>
          </a:p>
        </p:txBody>
      </p:sp>
      <p:pic>
        <p:nvPicPr>
          <p:cNvPr id="7" name="Picture 6">
            <a:extLst>
              <a:ext uri="{FF2B5EF4-FFF2-40B4-BE49-F238E27FC236}">
                <a16:creationId xmlns:a16="http://schemas.microsoft.com/office/drawing/2014/main" id="{53771AF2-DB28-43BB-97B4-6E21E4835A0C}"/>
              </a:ext>
            </a:extLst>
          </p:cNvPr>
          <p:cNvPicPr>
            <a:picLocks noChangeAspect="1"/>
          </p:cNvPicPr>
          <p:nvPr/>
        </p:nvPicPr>
        <p:blipFill>
          <a:blip r:embed="rId2"/>
          <a:stretch>
            <a:fillRect/>
          </a:stretch>
        </p:blipFill>
        <p:spPr>
          <a:xfrm>
            <a:off x="6526460" y="2198280"/>
            <a:ext cx="4735278" cy="4195068"/>
          </a:xfrm>
          <a:prstGeom prst="rect">
            <a:avLst/>
          </a:prstGeom>
        </p:spPr>
      </p:pic>
      <p:pic>
        <p:nvPicPr>
          <p:cNvPr id="8" name="Picture 7">
            <a:extLst>
              <a:ext uri="{FF2B5EF4-FFF2-40B4-BE49-F238E27FC236}">
                <a16:creationId xmlns:a16="http://schemas.microsoft.com/office/drawing/2014/main" id="{9D1E9225-9410-48CC-B955-FD4D06539EBB}"/>
              </a:ext>
            </a:extLst>
          </p:cNvPr>
          <p:cNvPicPr>
            <a:picLocks noChangeAspect="1"/>
          </p:cNvPicPr>
          <p:nvPr/>
        </p:nvPicPr>
        <p:blipFill>
          <a:blip r:embed="rId3"/>
          <a:stretch>
            <a:fillRect/>
          </a:stretch>
        </p:blipFill>
        <p:spPr>
          <a:xfrm>
            <a:off x="837828" y="2138292"/>
            <a:ext cx="4913420" cy="4315044"/>
          </a:xfrm>
          <a:prstGeom prst="rect">
            <a:avLst/>
          </a:prstGeom>
        </p:spPr>
      </p:pic>
      <p:sp>
        <p:nvSpPr>
          <p:cNvPr id="9" name="TextBox 8">
            <a:extLst>
              <a:ext uri="{FF2B5EF4-FFF2-40B4-BE49-F238E27FC236}">
                <a16:creationId xmlns:a16="http://schemas.microsoft.com/office/drawing/2014/main" id="{AEE99D45-20AE-49B0-A966-942C94679DBD}"/>
              </a:ext>
            </a:extLst>
          </p:cNvPr>
          <p:cNvSpPr txBox="1"/>
          <p:nvPr/>
        </p:nvSpPr>
        <p:spPr>
          <a:xfrm>
            <a:off x="1771885" y="1070192"/>
            <a:ext cx="8645053" cy="400110"/>
          </a:xfrm>
          <a:prstGeom prst="rect">
            <a:avLst/>
          </a:prstGeom>
          <a:noFill/>
        </p:spPr>
        <p:txBody>
          <a:bodyPr wrap="square" rtlCol="0">
            <a:spAutoFit/>
          </a:bodyPr>
          <a:lstStyle/>
          <a:p>
            <a:pPr algn="ctr"/>
            <a:r>
              <a:rPr lang="en-NZ" sz="2000" b="1" dirty="0"/>
              <a:t>Drawing individual image on the form using System.Drawing </a:t>
            </a:r>
          </a:p>
        </p:txBody>
      </p:sp>
    </p:spTree>
    <p:extLst>
      <p:ext uri="{BB962C8B-B14F-4D97-AF65-F5344CB8AC3E}">
        <p14:creationId xmlns:p14="http://schemas.microsoft.com/office/powerpoint/2010/main" val="41927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3934172" y="188640"/>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System.Drawing</a:t>
            </a:r>
          </a:p>
        </p:txBody>
      </p:sp>
      <p:sp>
        <p:nvSpPr>
          <p:cNvPr id="3" name="TextBox 2">
            <a:extLst>
              <a:ext uri="{FF2B5EF4-FFF2-40B4-BE49-F238E27FC236}">
                <a16:creationId xmlns:a16="http://schemas.microsoft.com/office/drawing/2014/main" id="{2B7B54B1-A03E-4542-8EB6-8A6424E87ED3}"/>
              </a:ext>
            </a:extLst>
          </p:cNvPr>
          <p:cNvSpPr txBox="1"/>
          <p:nvPr/>
        </p:nvSpPr>
        <p:spPr>
          <a:xfrm>
            <a:off x="4014626" y="698823"/>
            <a:ext cx="4159571" cy="369332"/>
          </a:xfrm>
          <a:prstGeom prst="rect">
            <a:avLst/>
          </a:prstGeom>
          <a:noFill/>
        </p:spPr>
        <p:txBody>
          <a:bodyPr wrap="square" rtlCol="0">
            <a:spAutoFit/>
          </a:bodyPr>
          <a:lstStyle/>
          <a:p>
            <a:r>
              <a:rPr lang="en-NZ" b="1" dirty="0"/>
              <a:t>Feature 1: </a:t>
            </a:r>
            <a:r>
              <a:rPr lang="en-NZ" dirty="0"/>
              <a:t>Display a grid of variable size </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5" name="Screen Recording 4">
            <a:hlinkClick r:id="" action="ppaction://media"/>
            <a:extLst>
              <a:ext uri="{FF2B5EF4-FFF2-40B4-BE49-F238E27FC236}">
                <a16:creationId xmlns:a16="http://schemas.microsoft.com/office/drawing/2014/main" id="{3F75FE2C-9DE1-4310-AADC-CE5773C441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06078" y="1517661"/>
            <a:ext cx="5616626" cy="4320482"/>
          </a:xfrm>
          <a:prstGeom prst="rect">
            <a:avLst/>
          </a:prstGeom>
        </p:spPr>
      </p:pic>
    </p:spTree>
    <p:extLst>
      <p:ext uri="{BB962C8B-B14F-4D97-AF65-F5344CB8AC3E}">
        <p14:creationId xmlns:p14="http://schemas.microsoft.com/office/powerpoint/2010/main" val="68669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443462" y="6118079"/>
            <a:ext cx="10691509"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GameController.cs</a:t>
            </a:r>
            <a:r>
              <a:rPr lang="en-NZ" dirty="0"/>
              <a:t> Lines 36 - 74</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1: </a:t>
            </a:r>
            <a:r>
              <a:rPr lang="en-NZ" sz="2400" dirty="0"/>
              <a:t>Display a grid of variable size </a:t>
            </a:r>
            <a:r>
              <a:rPr lang="en-NZ" sz="2400" b="1" dirty="0"/>
              <a:t> </a:t>
            </a:r>
          </a:p>
        </p:txBody>
      </p:sp>
      <p:pic>
        <p:nvPicPr>
          <p:cNvPr id="7" name="Picture 6">
            <a:extLst>
              <a:ext uri="{FF2B5EF4-FFF2-40B4-BE49-F238E27FC236}">
                <a16:creationId xmlns:a16="http://schemas.microsoft.com/office/drawing/2014/main" id="{7C3446FA-A041-49F2-979D-92E38B4C4BF4}"/>
              </a:ext>
            </a:extLst>
          </p:cNvPr>
          <p:cNvPicPr>
            <a:picLocks noChangeAspect="1"/>
          </p:cNvPicPr>
          <p:nvPr/>
        </p:nvPicPr>
        <p:blipFill>
          <a:blip r:embed="rId2"/>
          <a:stretch>
            <a:fillRect/>
          </a:stretch>
        </p:blipFill>
        <p:spPr>
          <a:xfrm>
            <a:off x="477788" y="1124744"/>
            <a:ext cx="4521106" cy="4726352"/>
          </a:xfrm>
          <a:prstGeom prst="rect">
            <a:avLst/>
          </a:prstGeom>
        </p:spPr>
      </p:pic>
      <p:sp>
        <p:nvSpPr>
          <p:cNvPr id="8" name="Arrow: Right 7">
            <a:extLst>
              <a:ext uri="{FF2B5EF4-FFF2-40B4-BE49-F238E27FC236}">
                <a16:creationId xmlns:a16="http://schemas.microsoft.com/office/drawing/2014/main" id="{013A9987-55E8-4B45-AEF8-DDA4496D084A}"/>
              </a:ext>
            </a:extLst>
          </p:cNvPr>
          <p:cNvSpPr/>
          <p:nvPr/>
        </p:nvSpPr>
        <p:spPr>
          <a:xfrm>
            <a:off x="5230316" y="3284984"/>
            <a:ext cx="1080120" cy="268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 name="Picture 8">
            <a:extLst>
              <a:ext uri="{FF2B5EF4-FFF2-40B4-BE49-F238E27FC236}">
                <a16:creationId xmlns:a16="http://schemas.microsoft.com/office/drawing/2014/main" id="{E5ACA440-F398-4377-ACBE-339584693F6A}"/>
              </a:ext>
            </a:extLst>
          </p:cNvPr>
          <p:cNvPicPr>
            <a:picLocks noChangeAspect="1"/>
          </p:cNvPicPr>
          <p:nvPr/>
        </p:nvPicPr>
        <p:blipFill>
          <a:blip r:embed="rId3"/>
          <a:stretch>
            <a:fillRect/>
          </a:stretch>
        </p:blipFill>
        <p:spPr>
          <a:xfrm>
            <a:off x="6845750" y="931636"/>
            <a:ext cx="4449870" cy="5040560"/>
          </a:xfrm>
          <a:prstGeom prst="rect">
            <a:avLst/>
          </a:prstGeom>
        </p:spPr>
      </p:pic>
    </p:spTree>
    <p:extLst>
      <p:ext uri="{BB962C8B-B14F-4D97-AF65-F5344CB8AC3E}">
        <p14:creationId xmlns:p14="http://schemas.microsoft.com/office/powerpoint/2010/main" val="244421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443462" y="6118079"/>
            <a:ext cx="10691509"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GameController.cs</a:t>
            </a:r>
            <a:r>
              <a:rPr lang="en-NZ" dirty="0"/>
              <a:t> Lines 36 - 74</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1: </a:t>
            </a:r>
            <a:r>
              <a:rPr lang="en-NZ" sz="2400" dirty="0"/>
              <a:t>Display a grid of variable size </a:t>
            </a:r>
            <a:r>
              <a:rPr lang="en-NZ" sz="2400" b="1" dirty="0"/>
              <a:t> </a:t>
            </a:r>
          </a:p>
        </p:txBody>
      </p:sp>
      <p:pic>
        <p:nvPicPr>
          <p:cNvPr id="7" name="Picture 6">
            <a:extLst>
              <a:ext uri="{FF2B5EF4-FFF2-40B4-BE49-F238E27FC236}">
                <a16:creationId xmlns:a16="http://schemas.microsoft.com/office/drawing/2014/main" id="{7C3446FA-A041-49F2-979D-92E38B4C4BF4}"/>
              </a:ext>
            </a:extLst>
          </p:cNvPr>
          <p:cNvPicPr>
            <a:picLocks noChangeAspect="1"/>
          </p:cNvPicPr>
          <p:nvPr/>
        </p:nvPicPr>
        <p:blipFill>
          <a:blip r:embed="rId2"/>
          <a:stretch>
            <a:fillRect/>
          </a:stretch>
        </p:blipFill>
        <p:spPr>
          <a:xfrm>
            <a:off x="477788" y="1124744"/>
            <a:ext cx="4521106" cy="4726352"/>
          </a:xfrm>
          <a:prstGeom prst="rect">
            <a:avLst/>
          </a:prstGeom>
        </p:spPr>
      </p:pic>
      <p:sp>
        <p:nvSpPr>
          <p:cNvPr id="8" name="Arrow: Right 7">
            <a:extLst>
              <a:ext uri="{FF2B5EF4-FFF2-40B4-BE49-F238E27FC236}">
                <a16:creationId xmlns:a16="http://schemas.microsoft.com/office/drawing/2014/main" id="{013A9987-55E8-4B45-AEF8-DDA4496D084A}"/>
              </a:ext>
            </a:extLst>
          </p:cNvPr>
          <p:cNvSpPr/>
          <p:nvPr/>
        </p:nvSpPr>
        <p:spPr>
          <a:xfrm>
            <a:off x="5014292" y="3252583"/>
            <a:ext cx="1080120" cy="268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4" name="Picture 3">
            <a:extLst>
              <a:ext uri="{FF2B5EF4-FFF2-40B4-BE49-F238E27FC236}">
                <a16:creationId xmlns:a16="http://schemas.microsoft.com/office/drawing/2014/main" id="{0A41B741-A260-4BF8-9538-4ED6E47E9B4F}"/>
              </a:ext>
            </a:extLst>
          </p:cNvPr>
          <p:cNvPicPr>
            <a:picLocks noChangeAspect="1"/>
          </p:cNvPicPr>
          <p:nvPr/>
        </p:nvPicPr>
        <p:blipFill>
          <a:blip r:embed="rId3"/>
          <a:stretch>
            <a:fillRect/>
          </a:stretch>
        </p:blipFill>
        <p:spPr>
          <a:xfrm>
            <a:off x="6310436" y="1097145"/>
            <a:ext cx="5419725" cy="4781550"/>
          </a:xfrm>
          <a:prstGeom prst="rect">
            <a:avLst/>
          </a:prstGeom>
        </p:spPr>
      </p:pic>
    </p:spTree>
    <p:extLst>
      <p:ext uri="{BB962C8B-B14F-4D97-AF65-F5344CB8AC3E}">
        <p14:creationId xmlns:p14="http://schemas.microsoft.com/office/powerpoint/2010/main" val="67996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666253" y="698823"/>
            <a:ext cx="4856318" cy="646331"/>
          </a:xfrm>
          <a:prstGeom prst="rect">
            <a:avLst/>
          </a:prstGeom>
          <a:noFill/>
        </p:spPr>
        <p:txBody>
          <a:bodyPr wrap="square" rtlCol="0">
            <a:spAutoFit/>
          </a:bodyPr>
          <a:lstStyle/>
          <a:p>
            <a:r>
              <a:rPr lang="en-NZ" b="1" dirty="0"/>
              <a:t>Feature 2: </a:t>
            </a:r>
            <a:r>
              <a:rPr lang="en-US" dirty="0"/>
              <a:t>Display the Pieces as distinct images</a:t>
            </a:r>
          </a:p>
          <a:p>
            <a:endParaRPr lang="en-NZ" dirty="0"/>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8" name="Title 1">
            <a:extLst>
              <a:ext uri="{FF2B5EF4-FFF2-40B4-BE49-F238E27FC236}">
                <a16:creationId xmlns:a16="http://schemas.microsoft.com/office/drawing/2014/main" id="{E7B9A7BC-8235-498E-AD42-C010E7F71DC1}"/>
              </a:ext>
            </a:extLst>
          </p:cNvPr>
          <p:cNvSpPr txBox="1">
            <a:spLocks/>
          </p:cNvSpPr>
          <p:nvPr/>
        </p:nvSpPr>
        <p:spPr>
          <a:xfrm>
            <a:off x="3934172" y="224927"/>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System.Drawing</a:t>
            </a:r>
          </a:p>
        </p:txBody>
      </p:sp>
      <p:pic>
        <p:nvPicPr>
          <p:cNvPr id="5" name="Screen Recording 4">
            <a:hlinkClick r:id="" action="ppaction://media"/>
            <a:extLst>
              <a:ext uri="{FF2B5EF4-FFF2-40B4-BE49-F238E27FC236}">
                <a16:creationId xmlns:a16="http://schemas.microsoft.com/office/drawing/2014/main" id="{71AE73B7-9A88-4928-BADE-2DA2854255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14093" y="1508860"/>
            <a:ext cx="5760638" cy="4431260"/>
          </a:xfrm>
          <a:prstGeom prst="rect">
            <a:avLst/>
          </a:prstGeom>
        </p:spPr>
      </p:pic>
    </p:spTree>
    <p:extLst>
      <p:ext uri="{BB962C8B-B14F-4D97-AF65-F5344CB8AC3E}">
        <p14:creationId xmlns:p14="http://schemas.microsoft.com/office/powerpoint/2010/main" val="197956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EAF955-C85D-4105-96DF-4FDFF31DB191}"/>
              </a:ext>
            </a:extLst>
          </p:cNvPr>
          <p:cNvPicPr>
            <a:picLocks noChangeAspect="1"/>
          </p:cNvPicPr>
          <p:nvPr/>
        </p:nvPicPr>
        <p:blipFill>
          <a:blip r:embed="rId2"/>
          <a:stretch>
            <a:fillRect/>
          </a:stretch>
        </p:blipFill>
        <p:spPr>
          <a:xfrm>
            <a:off x="493411" y="641899"/>
            <a:ext cx="5786004" cy="6048672"/>
          </a:xfrm>
          <a:prstGeom prst="rect">
            <a:avLst/>
          </a:prstGeom>
        </p:spPr>
      </p:pic>
      <p:sp>
        <p:nvSpPr>
          <p:cNvPr id="3" name="TextBox 2">
            <a:extLst>
              <a:ext uri="{FF2B5EF4-FFF2-40B4-BE49-F238E27FC236}">
                <a16:creationId xmlns:a16="http://schemas.microsoft.com/office/drawing/2014/main" id="{9857F6CE-8A60-41FB-BE95-876DA0EAC19F}"/>
              </a:ext>
            </a:extLst>
          </p:cNvPr>
          <p:cNvSpPr txBox="1"/>
          <p:nvPr/>
        </p:nvSpPr>
        <p:spPr>
          <a:xfrm>
            <a:off x="5426227" y="1052736"/>
            <a:ext cx="5996777" cy="923330"/>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GameController.cs</a:t>
            </a:r>
            <a:r>
              <a:rPr lang="en-NZ" dirty="0"/>
              <a:t> Lines 36 - 74</a:t>
            </a:r>
          </a:p>
        </p:txBody>
      </p:sp>
      <p:sp>
        <p:nvSpPr>
          <p:cNvPr id="4" name="TextBox 3">
            <a:extLst>
              <a:ext uri="{FF2B5EF4-FFF2-40B4-BE49-F238E27FC236}">
                <a16:creationId xmlns:a16="http://schemas.microsoft.com/office/drawing/2014/main" id="{92ACF4DA-428E-49CC-B20A-7AF46F014064}"/>
              </a:ext>
            </a:extLst>
          </p:cNvPr>
          <p:cNvSpPr txBox="1"/>
          <p:nvPr/>
        </p:nvSpPr>
        <p:spPr>
          <a:xfrm>
            <a:off x="3666253" y="334397"/>
            <a:ext cx="4856318" cy="646331"/>
          </a:xfrm>
          <a:prstGeom prst="rect">
            <a:avLst/>
          </a:prstGeom>
          <a:noFill/>
        </p:spPr>
        <p:txBody>
          <a:bodyPr wrap="square" rtlCol="0">
            <a:spAutoFit/>
          </a:bodyPr>
          <a:lstStyle/>
          <a:p>
            <a:r>
              <a:rPr lang="en-NZ" b="1" dirty="0"/>
              <a:t>Feature 2: </a:t>
            </a:r>
            <a:r>
              <a:rPr lang="en-US" dirty="0"/>
              <a:t>Display the Pieces as distinct images</a:t>
            </a:r>
          </a:p>
          <a:p>
            <a:endParaRPr lang="en-NZ" dirty="0"/>
          </a:p>
        </p:txBody>
      </p:sp>
      <p:sp>
        <p:nvSpPr>
          <p:cNvPr id="5" name="TextBox 4">
            <a:extLst>
              <a:ext uri="{FF2B5EF4-FFF2-40B4-BE49-F238E27FC236}">
                <a16:creationId xmlns:a16="http://schemas.microsoft.com/office/drawing/2014/main" id="{546A8BBF-E742-44F2-AEA5-D18C717422F4}"/>
              </a:ext>
            </a:extLst>
          </p:cNvPr>
          <p:cNvSpPr txBox="1"/>
          <p:nvPr/>
        </p:nvSpPr>
        <p:spPr>
          <a:xfrm>
            <a:off x="7966620" y="5692606"/>
            <a:ext cx="5256584" cy="369332"/>
          </a:xfrm>
          <a:prstGeom prst="rect">
            <a:avLst/>
          </a:prstGeom>
          <a:noFill/>
        </p:spPr>
        <p:txBody>
          <a:bodyPr wrap="square" rtlCol="0">
            <a:spAutoFit/>
          </a:bodyPr>
          <a:lstStyle/>
          <a:p>
            <a:r>
              <a:rPr lang="en-NZ" dirty="0"/>
              <a:t>More code in the next slide…</a:t>
            </a:r>
          </a:p>
        </p:txBody>
      </p:sp>
    </p:spTree>
    <p:extLst>
      <p:ext uri="{BB962C8B-B14F-4D97-AF65-F5344CB8AC3E}">
        <p14:creationId xmlns:p14="http://schemas.microsoft.com/office/powerpoint/2010/main" val="258400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909836" y="4293096"/>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view.cs</a:t>
            </a:r>
            <a:r>
              <a:rPr lang="en-NZ" dirty="0"/>
              <a:t> Lines 19 - 30</a:t>
            </a:r>
          </a:p>
        </p:txBody>
      </p:sp>
      <p:sp>
        <p:nvSpPr>
          <p:cNvPr id="5" name="TextBox 4">
            <a:extLst>
              <a:ext uri="{FF2B5EF4-FFF2-40B4-BE49-F238E27FC236}">
                <a16:creationId xmlns:a16="http://schemas.microsoft.com/office/drawing/2014/main" id="{F9BDB7A8-A88A-4C08-9949-2DBA51AC7390}"/>
              </a:ext>
            </a:extLst>
          </p:cNvPr>
          <p:cNvSpPr txBox="1"/>
          <p:nvPr/>
        </p:nvSpPr>
        <p:spPr>
          <a:xfrm>
            <a:off x="3666253" y="334397"/>
            <a:ext cx="4856318" cy="646331"/>
          </a:xfrm>
          <a:prstGeom prst="rect">
            <a:avLst/>
          </a:prstGeom>
          <a:noFill/>
        </p:spPr>
        <p:txBody>
          <a:bodyPr wrap="square" rtlCol="0">
            <a:spAutoFit/>
          </a:bodyPr>
          <a:lstStyle/>
          <a:p>
            <a:r>
              <a:rPr lang="en-NZ" b="1" dirty="0"/>
              <a:t>Feature 2: </a:t>
            </a:r>
            <a:r>
              <a:rPr lang="en-US" dirty="0"/>
              <a:t>Display the Pieces as distinct images</a:t>
            </a:r>
          </a:p>
          <a:p>
            <a:endParaRPr lang="en-NZ" dirty="0"/>
          </a:p>
        </p:txBody>
      </p:sp>
      <p:pic>
        <p:nvPicPr>
          <p:cNvPr id="3" name="Picture 2">
            <a:extLst>
              <a:ext uri="{FF2B5EF4-FFF2-40B4-BE49-F238E27FC236}">
                <a16:creationId xmlns:a16="http://schemas.microsoft.com/office/drawing/2014/main" id="{0B8CA976-F3C9-43A7-87D7-E3A6DD4DC1BB}"/>
              </a:ext>
            </a:extLst>
          </p:cNvPr>
          <p:cNvPicPr>
            <a:picLocks noChangeAspect="1"/>
          </p:cNvPicPr>
          <p:nvPr/>
        </p:nvPicPr>
        <p:blipFill>
          <a:blip r:embed="rId2"/>
          <a:stretch>
            <a:fillRect/>
          </a:stretch>
        </p:blipFill>
        <p:spPr>
          <a:xfrm>
            <a:off x="3508374" y="1340768"/>
            <a:ext cx="5172075" cy="2505075"/>
          </a:xfrm>
          <a:prstGeom prst="rect">
            <a:avLst/>
          </a:prstGeom>
        </p:spPr>
      </p:pic>
    </p:spTree>
    <p:extLst>
      <p:ext uri="{BB962C8B-B14F-4D97-AF65-F5344CB8AC3E}">
        <p14:creationId xmlns:p14="http://schemas.microsoft.com/office/powerpoint/2010/main" val="33253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666253" y="698823"/>
            <a:ext cx="4856318" cy="369332"/>
          </a:xfrm>
          <a:prstGeom prst="rect">
            <a:avLst/>
          </a:prstGeom>
          <a:noFill/>
        </p:spPr>
        <p:txBody>
          <a:bodyPr wrap="square" rtlCol="0">
            <a:spAutoFit/>
          </a:bodyPr>
          <a:lstStyle/>
          <a:p>
            <a:r>
              <a:rPr lang="en-NZ" b="1" dirty="0"/>
              <a:t>Feature 3: </a:t>
            </a:r>
            <a:r>
              <a:rPr lang="en-US" dirty="0"/>
              <a:t>Display the move count</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7" name="Title 1">
            <a:extLst>
              <a:ext uri="{FF2B5EF4-FFF2-40B4-BE49-F238E27FC236}">
                <a16:creationId xmlns:a16="http://schemas.microsoft.com/office/drawing/2014/main" id="{39F0272A-4E69-4A32-B2FE-AC622E6ED066}"/>
              </a:ext>
            </a:extLst>
          </p:cNvPr>
          <p:cNvSpPr txBox="1">
            <a:spLocks/>
          </p:cNvSpPr>
          <p:nvPr/>
        </p:nvSpPr>
        <p:spPr>
          <a:xfrm>
            <a:off x="3934172" y="250442"/>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System.Drawing</a:t>
            </a:r>
          </a:p>
        </p:txBody>
      </p:sp>
      <p:pic>
        <p:nvPicPr>
          <p:cNvPr id="8" name="Screen Recording 7">
            <a:hlinkClick r:id="" action="ppaction://media"/>
            <a:extLst>
              <a:ext uri="{FF2B5EF4-FFF2-40B4-BE49-F238E27FC236}">
                <a16:creationId xmlns:a16="http://schemas.microsoft.com/office/drawing/2014/main" id="{E8C8832E-CDC0-4533-B842-EB0396F331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98068" y="1589034"/>
            <a:ext cx="5616622" cy="4320478"/>
          </a:xfrm>
          <a:prstGeom prst="rect">
            <a:avLst/>
          </a:prstGeom>
        </p:spPr>
      </p:pic>
    </p:spTree>
    <p:extLst>
      <p:ext uri="{BB962C8B-B14F-4D97-AF65-F5344CB8AC3E}">
        <p14:creationId xmlns:p14="http://schemas.microsoft.com/office/powerpoint/2010/main" val="410492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535CE3-BCE5-4959-8B2C-649D74DA624B}"/>
              </a:ext>
            </a:extLst>
          </p:cNvPr>
          <p:cNvSpPr txBox="1"/>
          <p:nvPr/>
        </p:nvSpPr>
        <p:spPr>
          <a:xfrm>
            <a:off x="1125860" y="3451992"/>
            <a:ext cx="10225136" cy="2000548"/>
          </a:xfrm>
          <a:prstGeom prst="rect">
            <a:avLst/>
          </a:prstGeom>
          <a:noFill/>
        </p:spPr>
        <p:txBody>
          <a:bodyPr wrap="square" rtlCol="0">
            <a:spAutoFit/>
          </a:bodyPr>
          <a:lstStyle/>
          <a:p>
            <a:pPr algn="ctr"/>
            <a:r>
              <a:rPr lang="en-NZ" sz="2000" b="1" dirty="0"/>
              <a:t>Implement a View in Windows forms</a:t>
            </a:r>
          </a:p>
          <a:p>
            <a:pPr algn="ctr"/>
            <a:r>
              <a:rPr lang="en-NZ" sz="2000" dirty="0"/>
              <a:t> </a:t>
            </a:r>
          </a:p>
          <a:p>
            <a:pPr algn="ctr"/>
            <a:r>
              <a:rPr lang="en-NZ" sz="2000" dirty="0"/>
              <a:t>Using</a:t>
            </a:r>
          </a:p>
          <a:p>
            <a:pPr algn="ctr"/>
            <a:endParaRPr lang="en-NZ" sz="2000" dirty="0"/>
          </a:p>
          <a:p>
            <a:pPr algn="ctr"/>
            <a:r>
              <a:rPr lang="en-NZ" sz="4400" b="1" dirty="0"/>
              <a:t>Manually lay-out of components </a:t>
            </a:r>
          </a:p>
        </p:txBody>
      </p:sp>
      <p:sp>
        <p:nvSpPr>
          <p:cNvPr id="4" name="Title 1">
            <a:extLst>
              <a:ext uri="{FF2B5EF4-FFF2-40B4-BE49-F238E27FC236}">
                <a16:creationId xmlns:a16="http://schemas.microsoft.com/office/drawing/2014/main" id="{137DEFD0-700B-45CF-BC7C-5016F73D436C}"/>
              </a:ext>
            </a:extLst>
          </p:cNvPr>
          <p:cNvSpPr txBox="1">
            <a:spLocks/>
          </p:cNvSpPr>
          <p:nvPr/>
        </p:nvSpPr>
        <p:spPr>
          <a:xfrm>
            <a:off x="2710036" y="2229832"/>
            <a:ext cx="6768752" cy="720080"/>
          </a:xfrm>
          <a:prstGeom prst="rect">
            <a:avLst/>
          </a:prstGeom>
        </p:spPr>
        <p:txBody>
          <a:bodyPr vert="horz" lIns="91440" tIns="45720" rIns="91440" bIns="45720" rtlCol="0" anchor="b">
            <a:normAutofit fontScale="60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dirty="0"/>
              <a:t>Created for 15% Halfway presentation </a:t>
            </a:r>
          </a:p>
        </p:txBody>
      </p:sp>
      <p:sp>
        <p:nvSpPr>
          <p:cNvPr id="6" name="Title 1">
            <a:extLst>
              <a:ext uri="{FF2B5EF4-FFF2-40B4-BE49-F238E27FC236}">
                <a16:creationId xmlns:a16="http://schemas.microsoft.com/office/drawing/2014/main" id="{1CBD1635-BACC-46FB-9522-3BA0AE4BDF5B}"/>
              </a:ext>
            </a:extLst>
          </p:cNvPr>
          <p:cNvSpPr txBox="1">
            <a:spLocks/>
          </p:cNvSpPr>
          <p:nvPr/>
        </p:nvSpPr>
        <p:spPr>
          <a:xfrm>
            <a:off x="2854052" y="1204216"/>
            <a:ext cx="7344816" cy="899103"/>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dirty="0"/>
              <a:t>Model One - Game Player</a:t>
            </a:r>
          </a:p>
        </p:txBody>
      </p:sp>
    </p:spTree>
    <p:extLst>
      <p:ext uri="{BB962C8B-B14F-4D97-AF65-F5344CB8AC3E}">
        <p14:creationId xmlns:p14="http://schemas.microsoft.com/office/powerpoint/2010/main" val="161473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7F6CE-8A60-41FB-BE95-876DA0EAC19F}"/>
              </a:ext>
            </a:extLst>
          </p:cNvPr>
          <p:cNvSpPr txBox="1"/>
          <p:nvPr/>
        </p:nvSpPr>
        <p:spPr>
          <a:xfrm>
            <a:off x="837828" y="3860652"/>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a:t>
            </a:r>
            <a:r>
              <a:rPr lang="en-NZ" dirty="0" err="1"/>
              <a:t>WinForm</a:t>
            </a:r>
            <a:r>
              <a:rPr lang="en-NZ" dirty="0"/>
              <a:t>-Drawing\</a:t>
            </a:r>
            <a:r>
              <a:rPr lang="en-NZ" dirty="0" err="1"/>
              <a:t>GamePlayer</a:t>
            </a:r>
            <a:r>
              <a:rPr lang="en-NZ" dirty="0"/>
              <a:t>\</a:t>
            </a:r>
            <a:r>
              <a:rPr lang="en-NZ" dirty="0" err="1"/>
              <a:t>ControllerView</a:t>
            </a:r>
            <a:r>
              <a:rPr lang="en-NZ" dirty="0"/>
              <a:t>\</a:t>
            </a:r>
            <a:r>
              <a:rPr lang="en-NZ" dirty="0" err="1"/>
              <a:t>GameController.cs</a:t>
            </a:r>
            <a:r>
              <a:rPr lang="en-NZ" dirty="0"/>
              <a:t> Lines 22 - 26</a:t>
            </a:r>
          </a:p>
        </p:txBody>
      </p:sp>
      <p:sp>
        <p:nvSpPr>
          <p:cNvPr id="5" name="TextBox 4">
            <a:extLst>
              <a:ext uri="{FF2B5EF4-FFF2-40B4-BE49-F238E27FC236}">
                <a16:creationId xmlns:a16="http://schemas.microsoft.com/office/drawing/2014/main" id="{9BF15561-EA1F-4261-9D1D-1E981A1FD93C}"/>
              </a:ext>
            </a:extLst>
          </p:cNvPr>
          <p:cNvSpPr txBox="1"/>
          <p:nvPr/>
        </p:nvSpPr>
        <p:spPr>
          <a:xfrm>
            <a:off x="3666253" y="698823"/>
            <a:ext cx="4856318" cy="369332"/>
          </a:xfrm>
          <a:prstGeom prst="rect">
            <a:avLst/>
          </a:prstGeom>
          <a:noFill/>
        </p:spPr>
        <p:txBody>
          <a:bodyPr wrap="square" rtlCol="0">
            <a:spAutoFit/>
          </a:bodyPr>
          <a:lstStyle/>
          <a:p>
            <a:r>
              <a:rPr lang="en-NZ" b="1" dirty="0"/>
              <a:t>Feature 3: </a:t>
            </a:r>
            <a:r>
              <a:rPr lang="en-US" dirty="0"/>
              <a:t>Display the move count</a:t>
            </a:r>
          </a:p>
        </p:txBody>
      </p:sp>
      <p:pic>
        <p:nvPicPr>
          <p:cNvPr id="6" name="Picture 5">
            <a:extLst>
              <a:ext uri="{FF2B5EF4-FFF2-40B4-BE49-F238E27FC236}">
                <a16:creationId xmlns:a16="http://schemas.microsoft.com/office/drawing/2014/main" id="{A6C9C412-8B2D-4DCA-B981-1874F3B36F3F}"/>
              </a:ext>
            </a:extLst>
          </p:cNvPr>
          <p:cNvPicPr>
            <a:picLocks noChangeAspect="1"/>
          </p:cNvPicPr>
          <p:nvPr/>
        </p:nvPicPr>
        <p:blipFill>
          <a:blip r:embed="rId2"/>
          <a:stretch>
            <a:fillRect/>
          </a:stretch>
        </p:blipFill>
        <p:spPr>
          <a:xfrm>
            <a:off x="1629916" y="1844824"/>
            <a:ext cx="9324975" cy="1152525"/>
          </a:xfrm>
          <a:prstGeom prst="rect">
            <a:avLst/>
          </a:prstGeom>
        </p:spPr>
      </p:pic>
    </p:spTree>
    <p:extLst>
      <p:ext uri="{BB962C8B-B14F-4D97-AF65-F5344CB8AC3E}">
        <p14:creationId xmlns:p14="http://schemas.microsoft.com/office/powerpoint/2010/main" val="421355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666253" y="698823"/>
            <a:ext cx="4856318" cy="369332"/>
          </a:xfrm>
          <a:prstGeom prst="rect">
            <a:avLst/>
          </a:prstGeom>
          <a:noFill/>
        </p:spPr>
        <p:txBody>
          <a:bodyPr wrap="square" rtlCol="0">
            <a:spAutoFit/>
          </a:bodyPr>
          <a:lstStyle/>
          <a:p>
            <a:r>
              <a:rPr lang="en-NZ" b="1" dirty="0"/>
              <a:t>Feature 4: </a:t>
            </a:r>
            <a:r>
              <a:rPr lang="en-US" dirty="0"/>
              <a:t>Save and load ‘works’</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8" name="Title 1">
            <a:extLst>
              <a:ext uri="{FF2B5EF4-FFF2-40B4-BE49-F238E27FC236}">
                <a16:creationId xmlns:a16="http://schemas.microsoft.com/office/drawing/2014/main" id="{4D1C59E3-1F37-44FB-84E9-3BE2FAB2046D}"/>
              </a:ext>
            </a:extLst>
          </p:cNvPr>
          <p:cNvSpPr txBox="1">
            <a:spLocks/>
          </p:cNvSpPr>
          <p:nvPr/>
        </p:nvSpPr>
        <p:spPr>
          <a:xfrm>
            <a:off x="3934172" y="250824"/>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System.Drawing</a:t>
            </a:r>
          </a:p>
        </p:txBody>
      </p:sp>
      <p:pic>
        <p:nvPicPr>
          <p:cNvPr id="9" name="Screen Recording 8">
            <a:hlinkClick r:id="" action="ppaction://media"/>
            <a:extLst>
              <a:ext uri="{FF2B5EF4-FFF2-40B4-BE49-F238E27FC236}">
                <a16:creationId xmlns:a16="http://schemas.microsoft.com/office/drawing/2014/main" id="{67D69547-7A77-4814-B6A0-6ACEEC53C8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66120" y="1666147"/>
            <a:ext cx="5256582" cy="4043524"/>
          </a:xfrm>
          <a:prstGeom prst="rect">
            <a:avLst/>
          </a:prstGeom>
        </p:spPr>
      </p:pic>
    </p:spTree>
    <p:extLst>
      <p:ext uri="{BB962C8B-B14F-4D97-AF65-F5344CB8AC3E}">
        <p14:creationId xmlns:p14="http://schemas.microsoft.com/office/powerpoint/2010/main" val="305705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8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7F6CE-8A60-41FB-BE95-876DA0EAC19F}"/>
              </a:ext>
            </a:extLst>
          </p:cNvPr>
          <p:cNvSpPr txBox="1"/>
          <p:nvPr/>
        </p:nvSpPr>
        <p:spPr>
          <a:xfrm>
            <a:off x="765820" y="2060848"/>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GameController.cs</a:t>
            </a:r>
            <a:r>
              <a:rPr lang="en-NZ" dirty="0"/>
              <a:t> Lines 106 - 109</a:t>
            </a:r>
          </a:p>
        </p:txBody>
      </p:sp>
      <p:sp>
        <p:nvSpPr>
          <p:cNvPr id="7" name="TextBox 6">
            <a:extLst>
              <a:ext uri="{FF2B5EF4-FFF2-40B4-BE49-F238E27FC236}">
                <a16:creationId xmlns:a16="http://schemas.microsoft.com/office/drawing/2014/main" id="{8EBA354C-51C3-4BF2-978D-C5875314BF31}"/>
              </a:ext>
            </a:extLst>
          </p:cNvPr>
          <p:cNvSpPr txBox="1"/>
          <p:nvPr/>
        </p:nvSpPr>
        <p:spPr>
          <a:xfrm>
            <a:off x="3666253" y="456621"/>
            <a:ext cx="4856318" cy="369332"/>
          </a:xfrm>
          <a:prstGeom prst="rect">
            <a:avLst/>
          </a:prstGeom>
          <a:noFill/>
        </p:spPr>
        <p:txBody>
          <a:bodyPr wrap="square" rtlCol="0">
            <a:spAutoFit/>
          </a:bodyPr>
          <a:lstStyle/>
          <a:p>
            <a:r>
              <a:rPr lang="en-NZ" b="1" dirty="0"/>
              <a:t>Feature 4: </a:t>
            </a:r>
            <a:r>
              <a:rPr lang="en-US" dirty="0"/>
              <a:t>Save and load ‘works’</a:t>
            </a:r>
          </a:p>
        </p:txBody>
      </p:sp>
      <p:pic>
        <p:nvPicPr>
          <p:cNvPr id="2" name="Picture 1">
            <a:extLst>
              <a:ext uri="{FF2B5EF4-FFF2-40B4-BE49-F238E27FC236}">
                <a16:creationId xmlns:a16="http://schemas.microsoft.com/office/drawing/2014/main" id="{2057FF5A-4E11-4003-8FA3-82BD4D7828B5}"/>
              </a:ext>
            </a:extLst>
          </p:cNvPr>
          <p:cNvPicPr>
            <a:picLocks noChangeAspect="1"/>
          </p:cNvPicPr>
          <p:nvPr/>
        </p:nvPicPr>
        <p:blipFill>
          <a:blip r:embed="rId2"/>
          <a:stretch>
            <a:fillRect/>
          </a:stretch>
        </p:blipFill>
        <p:spPr>
          <a:xfrm>
            <a:off x="3666253" y="995628"/>
            <a:ext cx="3619500" cy="952500"/>
          </a:xfrm>
          <a:prstGeom prst="rect">
            <a:avLst/>
          </a:prstGeom>
        </p:spPr>
      </p:pic>
      <p:pic>
        <p:nvPicPr>
          <p:cNvPr id="4" name="Picture 3">
            <a:extLst>
              <a:ext uri="{FF2B5EF4-FFF2-40B4-BE49-F238E27FC236}">
                <a16:creationId xmlns:a16="http://schemas.microsoft.com/office/drawing/2014/main" id="{88A7BCC3-6B36-48A4-B5EC-0CC586533D63}"/>
              </a:ext>
            </a:extLst>
          </p:cNvPr>
          <p:cNvPicPr>
            <a:picLocks noChangeAspect="1"/>
          </p:cNvPicPr>
          <p:nvPr/>
        </p:nvPicPr>
        <p:blipFill>
          <a:blip r:embed="rId3"/>
          <a:stretch>
            <a:fillRect/>
          </a:stretch>
        </p:blipFill>
        <p:spPr>
          <a:xfrm>
            <a:off x="2133972" y="2539579"/>
            <a:ext cx="7920880" cy="3261144"/>
          </a:xfrm>
          <a:prstGeom prst="rect">
            <a:avLst/>
          </a:prstGeom>
        </p:spPr>
      </p:pic>
      <p:sp>
        <p:nvSpPr>
          <p:cNvPr id="8" name="TextBox 7">
            <a:extLst>
              <a:ext uri="{FF2B5EF4-FFF2-40B4-BE49-F238E27FC236}">
                <a16:creationId xmlns:a16="http://schemas.microsoft.com/office/drawing/2014/main" id="{35A627EA-4888-4E0D-AABE-B6FB1FEAAAFC}"/>
              </a:ext>
            </a:extLst>
          </p:cNvPr>
          <p:cNvSpPr txBox="1"/>
          <p:nvPr/>
        </p:nvSpPr>
        <p:spPr>
          <a:xfrm>
            <a:off x="747682" y="6052646"/>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a:t>
            </a:r>
            <a:r>
              <a:rPr lang="en-NZ" dirty="0" err="1"/>
              <a:t>WinForm</a:t>
            </a:r>
            <a:r>
              <a:rPr lang="en-NZ" dirty="0"/>
              <a:t>-Drawing\</a:t>
            </a:r>
            <a:r>
              <a:rPr lang="en-NZ" dirty="0" err="1"/>
              <a:t>GamePlayer</a:t>
            </a:r>
            <a:r>
              <a:rPr lang="en-NZ" dirty="0"/>
              <a:t>\</a:t>
            </a:r>
            <a:r>
              <a:rPr lang="en-NZ" dirty="0" err="1"/>
              <a:t>ControllerView</a:t>
            </a:r>
            <a:r>
              <a:rPr lang="en-NZ" dirty="0"/>
              <a:t>\</a:t>
            </a:r>
            <a:r>
              <a:rPr lang="en-NZ" dirty="0" err="1"/>
              <a:t>Filer.cs</a:t>
            </a:r>
            <a:r>
              <a:rPr lang="en-NZ" dirty="0"/>
              <a:t> Lines 11 - 29</a:t>
            </a:r>
          </a:p>
        </p:txBody>
      </p:sp>
    </p:spTree>
    <p:extLst>
      <p:ext uri="{BB962C8B-B14F-4D97-AF65-F5344CB8AC3E}">
        <p14:creationId xmlns:p14="http://schemas.microsoft.com/office/powerpoint/2010/main" val="358818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7F6CE-8A60-41FB-BE95-876DA0EAC19F}"/>
              </a:ext>
            </a:extLst>
          </p:cNvPr>
          <p:cNvSpPr txBox="1"/>
          <p:nvPr/>
        </p:nvSpPr>
        <p:spPr>
          <a:xfrm>
            <a:off x="765820" y="4277667"/>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MainMenu.cs</a:t>
            </a:r>
            <a:r>
              <a:rPr lang="en-NZ" dirty="0"/>
              <a:t> Lines 52 - 65</a:t>
            </a:r>
          </a:p>
        </p:txBody>
      </p:sp>
      <p:sp>
        <p:nvSpPr>
          <p:cNvPr id="7" name="TextBox 6">
            <a:extLst>
              <a:ext uri="{FF2B5EF4-FFF2-40B4-BE49-F238E27FC236}">
                <a16:creationId xmlns:a16="http://schemas.microsoft.com/office/drawing/2014/main" id="{8EBA354C-51C3-4BF2-978D-C5875314BF31}"/>
              </a:ext>
            </a:extLst>
          </p:cNvPr>
          <p:cNvSpPr txBox="1"/>
          <p:nvPr/>
        </p:nvSpPr>
        <p:spPr>
          <a:xfrm>
            <a:off x="3666253" y="456621"/>
            <a:ext cx="4856318" cy="369332"/>
          </a:xfrm>
          <a:prstGeom prst="rect">
            <a:avLst/>
          </a:prstGeom>
          <a:noFill/>
        </p:spPr>
        <p:txBody>
          <a:bodyPr wrap="square" rtlCol="0">
            <a:spAutoFit/>
          </a:bodyPr>
          <a:lstStyle/>
          <a:p>
            <a:r>
              <a:rPr lang="en-NZ" b="1" dirty="0"/>
              <a:t>Feature 4: </a:t>
            </a:r>
            <a:r>
              <a:rPr lang="en-US" dirty="0"/>
              <a:t>Save and load ‘works’</a:t>
            </a:r>
          </a:p>
        </p:txBody>
      </p:sp>
      <p:sp>
        <p:nvSpPr>
          <p:cNvPr id="9" name="TextBox 8">
            <a:extLst>
              <a:ext uri="{FF2B5EF4-FFF2-40B4-BE49-F238E27FC236}">
                <a16:creationId xmlns:a16="http://schemas.microsoft.com/office/drawing/2014/main" id="{88638C37-CD1F-40C4-9397-693836144226}"/>
              </a:ext>
            </a:extLst>
          </p:cNvPr>
          <p:cNvSpPr txBox="1"/>
          <p:nvPr/>
        </p:nvSpPr>
        <p:spPr>
          <a:xfrm>
            <a:off x="8686700" y="4929846"/>
            <a:ext cx="3384377" cy="369332"/>
          </a:xfrm>
          <a:prstGeom prst="rect">
            <a:avLst/>
          </a:prstGeom>
          <a:noFill/>
        </p:spPr>
        <p:txBody>
          <a:bodyPr wrap="square" rtlCol="0">
            <a:spAutoFit/>
          </a:bodyPr>
          <a:lstStyle/>
          <a:p>
            <a:r>
              <a:rPr lang="en-NZ" dirty="0"/>
              <a:t>More code in the next slide…</a:t>
            </a:r>
          </a:p>
        </p:txBody>
      </p:sp>
      <p:pic>
        <p:nvPicPr>
          <p:cNvPr id="5" name="Picture 4">
            <a:extLst>
              <a:ext uri="{FF2B5EF4-FFF2-40B4-BE49-F238E27FC236}">
                <a16:creationId xmlns:a16="http://schemas.microsoft.com/office/drawing/2014/main" id="{571B20F7-A054-44BB-AFC5-8E2742951C4C}"/>
              </a:ext>
            </a:extLst>
          </p:cNvPr>
          <p:cNvPicPr>
            <a:picLocks noChangeAspect="1"/>
          </p:cNvPicPr>
          <p:nvPr/>
        </p:nvPicPr>
        <p:blipFill>
          <a:blip r:embed="rId2"/>
          <a:stretch>
            <a:fillRect/>
          </a:stretch>
        </p:blipFill>
        <p:spPr>
          <a:xfrm>
            <a:off x="2133972" y="908720"/>
            <a:ext cx="7686675" cy="3086100"/>
          </a:xfrm>
          <a:prstGeom prst="rect">
            <a:avLst/>
          </a:prstGeom>
        </p:spPr>
      </p:pic>
    </p:spTree>
    <p:extLst>
      <p:ext uri="{BB962C8B-B14F-4D97-AF65-F5344CB8AC3E}">
        <p14:creationId xmlns:p14="http://schemas.microsoft.com/office/powerpoint/2010/main" val="364193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BA354C-51C3-4BF2-978D-C5875314BF31}"/>
              </a:ext>
            </a:extLst>
          </p:cNvPr>
          <p:cNvSpPr txBox="1"/>
          <p:nvPr/>
        </p:nvSpPr>
        <p:spPr>
          <a:xfrm>
            <a:off x="3666253" y="456621"/>
            <a:ext cx="4856318" cy="369332"/>
          </a:xfrm>
          <a:prstGeom prst="rect">
            <a:avLst/>
          </a:prstGeom>
          <a:noFill/>
        </p:spPr>
        <p:txBody>
          <a:bodyPr wrap="square" rtlCol="0">
            <a:spAutoFit/>
          </a:bodyPr>
          <a:lstStyle/>
          <a:p>
            <a:r>
              <a:rPr lang="en-NZ" b="1" dirty="0"/>
              <a:t>Feature 4: </a:t>
            </a:r>
            <a:r>
              <a:rPr lang="en-US" dirty="0"/>
              <a:t>Save and load ‘works’</a:t>
            </a:r>
          </a:p>
        </p:txBody>
      </p:sp>
      <p:sp>
        <p:nvSpPr>
          <p:cNvPr id="6" name="TextBox 5">
            <a:extLst>
              <a:ext uri="{FF2B5EF4-FFF2-40B4-BE49-F238E27FC236}">
                <a16:creationId xmlns:a16="http://schemas.microsoft.com/office/drawing/2014/main" id="{BA69919D-6758-48F5-9F09-EE258937CE12}"/>
              </a:ext>
            </a:extLst>
          </p:cNvPr>
          <p:cNvSpPr txBox="1"/>
          <p:nvPr/>
        </p:nvSpPr>
        <p:spPr>
          <a:xfrm>
            <a:off x="1341884" y="4735905"/>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Filer.cs</a:t>
            </a:r>
            <a:r>
              <a:rPr lang="en-NZ" dirty="0"/>
              <a:t> Lines 31 - 51</a:t>
            </a:r>
          </a:p>
        </p:txBody>
      </p:sp>
      <p:pic>
        <p:nvPicPr>
          <p:cNvPr id="2" name="Picture 1">
            <a:extLst>
              <a:ext uri="{FF2B5EF4-FFF2-40B4-BE49-F238E27FC236}">
                <a16:creationId xmlns:a16="http://schemas.microsoft.com/office/drawing/2014/main" id="{90D438F0-825D-449C-BB0F-CF96AF2F4D3B}"/>
              </a:ext>
            </a:extLst>
          </p:cNvPr>
          <p:cNvPicPr>
            <a:picLocks noChangeAspect="1"/>
          </p:cNvPicPr>
          <p:nvPr/>
        </p:nvPicPr>
        <p:blipFill>
          <a:blip r:embed="rId2"/>
          <a:stretch>
            <a:fillRect/>
          </a:stretch>
        </p:blipFill>
        <p:spPr>
          <a:xfrm>
            <a:off x="1701924" y="1052736"/>
            <a:ext cx="8988064" cy="3456386"/>
          </a:xfrm>
          <a:prstGeom prst="rect">
            <a:avLst/>
          </a:prstGeom>
        </p:spPr>
      </p:pic>
    </p:spTree>
    <p:extLst>
      <p:ext uri="{BB962C8B-B14F-4D97-AF65-F5344CB8AC3E}">
        <p14:creationId xmlns:p14="http://schemas.microsoft.com/office/powerpoint/2010/main" val="397107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666252" y="698823"/>
            <a:ext cx="5308479" cy="369332"/>
          </a:xfrm>
          <a:prstGeom prst="rect">
            <a:avLst/>
          </a:prstGeom>
          <a:noFill/>
        </p:spPr>
        <p:txBody>
          <a:bodyPr wrap="square" rtlCol="0">
            <a:spAutoFit/>
          </a:bodyPr>
          <a:lstStyle/>
          <a:p>
            <a:r>
              <a:rPr lang="en-NZ" b="1" dirty="0"/>
              <a:t>Feature 5: </a:t>
            </a:r>
            <a:r>
              <a:rPr lang="en-US" dirty="0"/>
              <a:t>Actually works – is playable - updates!</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7" name="Title 1">
            <a:extLst>
              <a:ext uri="{FF2B5EF4-FFF2-40B4-BE49-F238E27FC236}">
                <a16:creationId xmlns:a16="http://schemas.microsoft.com/office/drawing/2014/main" id="{26450469-98C5-4C6B-9A2F-4620727DD909}"/>
              </a:ext>
            </a:extLst>
          </p:cNvPr>
          <p:cNvSpPr txBox="1">
            <a:spLocks/>
          </p:cNvSpPr>
          <p:nvPr/>
        </p:nvSpPr>
        <p:spPr>
          <a:xfrm>
            <a:off x="3934172" y="297649"/>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System.Drawing</a:t>
            </a:r>
          </a:p>
        </p:txBody>
      </p:sp>
      <p:pic>
        <p:nvPicPr>
          <p:cNvPr id="8" name="Screen Recording 7">
            <a:hlinkClick r:id="" action="ppaction://media"/>
            <a:extLst>
              <a:ext uri="{FF2B5EF4-FFF2-40B4-BE49-F238E27FC236}">
                <a16:creationId xmlns:a16="http://schemas.microsoft.com/office/drawing/2014/main" id="{32149DC9-256D-4B24-AD99-C122BEF2C0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0916" y="1641695"/>
            <a:ext cx="5288368" cy="4067976"/>
          </a:xfrm>
          <a:prstGeom prst="rect">
            <a:avLst/>
          </a:prstGeom>
        </p:spPr>
      </p:pic>
    </p:spTree>
    <p:extLst>
      <p:ext uri="{BB962C8B-B14F-4D97-AF65-F5344CB8AC3E}">
        <p14:creationId xmlns:p14="http://schemas.microsoft.com/office/powerpoint/2010/main" val="70320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5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A627EA-4888-4E0D-AABE-B6FB1FEAAAFC}"/>
              </a:ext>
            </a:extLst>
          </p:cNvPr>
          <p:cNvSpPr txBox="1"/>
          <p:nvPr/>
        </p:nvSpPr>
        <p:spPr>
          <a:xfrm>
            <a:off x="981844" y="5451274"/>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GameController.cs</a:t>
            </a:r>
            <a:r>
              <a:rPr lang="en-NZ" dirty="0"/>
              <a:t> Lines 76 - 95</a:t>
            </a:r>
          </a:p>
        </p:txBody>
      </p:sp>
      <p:sp>
        <p:nvSpPr>
          <p:cNvPr id="9" name="TextBox 8">
            <a:extLst>
              <a:ext uri="{FF2B5EF4-FFF2-40B4-BE49-F238E27FC236}">
                <a16:creationId xmlns:a16="http://schemas.microsoft.com/office/drawing/2014/main" id="{86048FDD-26A4-447B-9EFA-09E1C46BE56E}"/>
              </a:ext>
            </a:extLst>
          </p:cNvPr>
          <p:cNvSpPr txBox="1"/>
          <p:nvPr/>
        </p:nvSpPr>
        <p:spPr>
          <a:xfrm>
            <a:off x="3666253" y="500335"/>
            <a:ext cx="5308479" cy="369332"/>
          </a:xfrm>
          <a:prstGeom prst="rect">
            <a:avLst/>
          </a:prstGeom>
          <a:noFill/>
        </p:spPr>
        <p:txBody>
          <a:bodyPr wrap="square" rtlCol="0">
            <a:spAutoFit/>
          </a:bodyPr>
          <a:lstStyle/>
          <a:p>
            <a:r>
              <a:rPr lang="en-NZ" b="1" dirty="0"/>
              <a:t>Feature 5: </a:t>
            </a:r>
            <a:r>
              <a:rPr lang="en-US" dirty="0"/>
              <a:t>Actually works – is playable - updates!</a:t>
            </a:r>
          </a:p>
        </p:txBody>
      </p:sp>
      <p:pic>
        <p:nvPicPr>
          <p:cNvPr id="5" name="Picture 4">
            <a:extLst>
              <a:ext uri="{FF2B5EF4-FFF2-40B4-BE49-F238E27FC236}">
                <a16:creationId xmlns:a16="http://schemas.microsoft.com/office/drawing/2014/main" id="{E66CE6E0-AFAA-4B3F-8F3C-1C0430B57541}"/>
              </a:ext>
            </a:extLst>
          </p:cNvPr>
          <p:cNvPicPr>
            <a:picLocks noChangeAspect="1"/>
          </p:cNvPicPr>
          <p:nvPr/>
        </p:nvPicPr>
        <p:blipFill>
          <a:blip r:embed="rId2"/>
          <a:stretch>
            <a:fillRect/>
          </a:stretch>
        </p:blipFill>
        <p:spPr>
          <a:xfrm>
            <a:off x="2710036" y="1340768"/>
            <a:ext cx="6480720" cy="3987532"/>
          </a:xfrm>
          <a:prstGeom prst="rect">
            <a:avLst/>
          </a:prstGeom>
        </p:spPr>
      </p:pic>
      <p:sp>
        <p:nvSpPr>
          <p:cNvPr id="10" name="TextBox 9">
            <a:extLst>
              <a:ext uri="{FF2B5EF4-FFF2-40B4-BE49-F238E27FC236}">
                <a16:creationId xmlns:a16="http://schemas.microsoft.com/office/drawing/2014/main" id="{83C10B1B-200B-4FC7-8FA2-6A6BF0BDECBE}"/>
              </a:ext>
            </a:extLst>
          </p:cNvPr>
          <p:cNvSpPr txBox="1"/>
          <p:nvPr/>
        </p:nvSpPr>
        <p:spPr>
          <a:xfrm>
            <a:off x="8038628" y="5988333"/>
            <a:ext cx="5256584" cy="369332"/>
          </a:xfrm>
          <a:prstGeom prst="rect">
            <a:avLst/>
          </a:prstGeom>
          <a:noFill/>
        </p:spPr>
        <p:txBody>
          <a:bodyPr wrap="square" rtlCol="0">
            <a:spAutoFit/>
          </a:bodyPr>
          <a:lstStyle/>
          <a:p>
            <a:r>
              <a:rPr lang="en-NZ" dirty="0"/>
              <a:t>More code in the next slide…</a:t>
            </a:r>
          </a:p>
        </p:txBody>
      </p:sp>
    </p:spTree>
    <p:extLst>
      <p:ext uri="{BB962C8B-B14F-4D97-AF65-F5344CB8AC3E}">
        <p14:creationId xmlns:p14="http://schemas.microsoft.com/office/powerpoint/2010/main" val="21280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7F6CE-8A60-41FB-BE95-876DA0EAC19F}"/>
              </a:ext>
            </a:extLst>
          </p:cNvPr>
          <p:cNvSpPr txBox="1"/>
          <p:nvPr/>
        </p:nvSpPr>
        <p:spPr>
          <a:xfrm>
            <a:off x="765820" y="3244334"/>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LevelOne.cs</a:t>
            </a:r>
            <a:r>
              <a:rPr lang="en-NZ" dirty="0"/>
              <a:t> Lines 8 - 17</a:t>
            </a:r>
          </a:p>
        </p:txBody>
      </p:sp>
      <p:sp>
        <p:nvSpPr>
          <p:cNvPr id="5" name="TextBox 4">
            <a:extLst>
              <a:ext uri="{FF2B5EF4-FFF2-40B4-BE49-F238E27FC236}">
                <a16:creationId xmlns:a16="http://schemas.microsoft.com/office/drawing/2014/main" id="{546A8BBF-E742-44F2-AEA5-D18C717422F4}"/>
              </a:ext>
            </a:extLst>
          </p:cNvPr>
          <p:cNvSpPr txBox="1"/>
          <p:nvPr/>
        </p:nvSpPr>
        <p:spPr>
          <a:xfrm>
            <a:off x="8038628" y="6093296"/>
            <a:ext cx="5256584" cy="369332"/>
          </a:xfrm>
          <a:prstGeom prst="rect">
            <a:avLst/>
          </a:prstGeom>
          <a:noFill/>
        </p:spPr>
        <p:txBody>
          <a:bodyPr wrap="square" rtlCol="0">
            <a:spAutoFit/>
          </a:bodyPr>
          <a:lstStyle/>
          <a:p>
            <a:r>
              <a:rPr lang="en-NZ" dirty="0"/>
              <a:t>More code in the next slide…</a:t>
            </a:r>
          </a:p>
        </p:txBody>
      </p:sp>
      <p:sp>
        <p:nvSpPr>
          <p:cNvPr id="6" name="TextBox 5">
            <a:extLst>
              <a:ext uri="{FF2B5EF4-FFF2-40B4-BE49-F238E27FC236}">
                <a16:creationId xmlns:a16="http://schemas.microsoft.com/office/drawing/2014/main" id="{ADC7DC9C-B501-4DE5-A3C7-64018D8C9221}"/>
              </a:ext>
            </a:extLst>
          </p:cNvPr>
          <p:cNvSpPr txBox="1"/>
          <p:nvPr/>
        </p:nvSpPr>
        <p:spPr>
          <a:xfrm>
            <a:off x="3666253" y="500335"/>
            <a:ext cx="5308479" cy="369332"/>
          </a:xfrm>
          <a:prstGeom prst="rect">
            <a:avLst/>
          </a:prstGeom>
          <a:noFill/>
        </p:spPr>
        <p:txBody>
          <a:bodyPr wrap="square" rtlCol="0">
            <a:spAutoFit/>
          </a:bodyPr>
          <a:lstStyle/>
          <a:p>
            <a:r>
              <a:rPr lang="en-NZ" b="1" dirty="0"/>
              <a:t>Feature 5: </a:t>
            </a:r>
            <a:r>
              <a:rPr lang="en-US" dirty="0"/>
              <a:t>Actually works – is playable - updates!</a:t>
            </a:r>
          </a:p>
        </p:txBody>
      </p:sp>
      <p:pic>
        <p:nvPicPr>
          <p:cNvPr id="4" name="Picture 3">
            <a:extLst>
              <a:ext uri="{FF2B5EF4-FFF2-40B4-BE49-F238E27FC236}">
                <a16:creationId xmlns:a16="http://schemas.microsoft.com/office/drawing/2014/main" id="{E9033F1D-238D-4210-A37B-0A5F42593AF1}"/>
              </a:ext>
            </a:extLst>
          </p:cNvPr>
          <p:cNvPicPr>
            <a:picLocks noChangeAspect="1"/>
          </p:cNvPicPr>
          <p:nvPr/>
        </p:nvPicPr>
        <p:blipFill>
          <a:blip r:embed="rId2"/>
          <a:stretch>
            <a:fillRect/>
          </a:stretch>
        </p:blipFill>
        <p:spPr>
          <a:xfrm>
            <a:off x="3051174" y="1052736"/>
            <a:ext cx="6086475" cy="2143125"/>
          </a:xfrm>
          <a:prstGeom prst="rect">
            <a:avLst/>
          </a:prstGeom>
        </p:spPr>
      </p:pic>
      <p:sp>
        <p:nvSpPr>
          <p:cNvPr id="7" name="TextBox 6">
            <a:extLst>
              <a:ext uri="{FF2B5EF4-FFF2-40B4-BE49-F238E27FC236}">
                <a16:creationId xmlns:a16="http://schemas.microsoft.com/office/drawing/2014/main" id="{1E105BE3-56BC-4EA2-8A2F-819F8E744793}"/>
              </a:ext>
            </a:extLst>
          </p:cNvPr>
          <p:cNvSpPr txBox="1"/>
          <p:nvPr/>
        </p:nvSpPr>
        <p:spPr>
          <a:xfrm>
            <a:off x="909836" y="5779513"/>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LevelTwo.cs</a:t>
            </a:r>
            <a:r>
              <a:rPr lang="en-NZ" dirty="0"/>
              <a:t> Lines 8 - 17</a:t>
            </a:r>
          </a:p>
        </p:txBody>
      </p:sp>
      <p:pic>
        <p:nvPicPr>
          <p:cNvPr id="9" name="Picture 8">
            <a:extLst>
              <a:ext uri="{FF2B5EF4-FFF2-40B4-BE49-F238E27FC236}">
                <a16:creationId xmlns:a16="http://schemas.microsoft.com/office/drawing/2014/main" id="{C1E3459A-5F36-42F3-AE42-CCD7D9668B91}"/>
              </a:ext>
            </a:extLst>
          </p:cNvPr>
          <p:cNvPicPr>
            <a:picLocks noChangeAspect="1"/>
          </p:cNvPicPr>
          <p:nvPr/>
        </p:nvPicPr>
        <p:blipFill>
          <a:blip r:embed="rId3"/>
          <a:stretch>
            <a:fillRect/>
          </a:stretch>
        </p:blipFill>
        <p:spPr>
          <a:xfrm>
            <a:off x="2854052" y="3731638"/>
            <a:ext cx="5867400" cy="2047875"/>
          </a:xfrm>
          <a:prstGeom prst="rect">
            <a:avLst/>
          </a:prstGeom>
        </p:spPr>
      </p:pic>
      <p:sp>
        <p:nvSpPr>
          <p:cNvPr id="10" name="Arrow: Right 9">
            <a:extLst>
              <a:ext uri="{FF2B5EF4-FFF2-40B4-BE49-F238E27FC236}">
                <a16:creationId xmlns:a16="http://schemas.microsoft.com/office/drawing/2014/main" id="{3593DE79-DC3C-4149-8E97-1EC97856F8C9}"/>
              </a:ext>
            </a:extLst>
          </p:cNvPr>
          <p:cNvSpPr/>
          <p:nvPr/>
        </p:nvSpPr>
        <p:spPr>
          <a:xfrm>
            <a:off x="1413892" y="4365104"/>
            <a:ext cx="163728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Arrow: Right 10">
            <a:extLst>
              <a:ext uri="{FF2B5EF4-FFF2-40B4-BE49-F238E27FC236}">
                <a16:creationId xmlns:a16="http://schemas.microsoft.com/office/drawing/2014/main" id="{210A159A-DCE2-4524-A2F4-6BDC8D2227F5}"/>
              </a:ext>
            </a:extLst>
          </p:cNvPr>
          <p:cNvSpPr/>
          <p:nvPr/>
        </p:nvSpPr>
        <p:spPr>
          <a:xfrm>
            <a:off x="1208468" y="4964296"/>
            <a:ext cx="163728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Arrow: Right 11">
            <a:extLst>
              <a:ext uri="{FF2B5EF4-FFF2-40B4-BE49-F238E27FC236}">
                <a16:creationId xmlns:a16="http://schemas.microsoft.com/office/drawing/2014/main" id="{01C86AF7-BB95-4998-B234-9F11360CED4A}"/>
              </a:ext>
            </a:extLst>
          </p:cNvPr>
          <p:cNvSpPr/>
          <p:nvPr/>
        </p:nvSpPr>
        <p:spPr>
          <a:xfrm>
            <a:off x="1547308" y="1677680"/>
            <a:ext cx="163728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Arrow: Right 12">
            <a:extLst>
              <a:ext uri="{FF2B5EF4-FFF2-40B4-BE49-F238E27FC236}">
                <a16:creationId xmlns:a16="http://schemas.microsoft.com/office/drawing/2014/main" id="{F3098F6C-0F77-4AD6-8982-A96A2AE49E5A}"/>
              </a:ext>
            </a:extLst>
          </p:cNvPr>
          <p:cNvSpPr/>
          <p:nvPr/>
        </p:nvSpPr>
        <p:spPr>
          <a:xfrm>
            <a:off x="1341884" y="2276872"/>
            <a:ext cx="163728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8600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EAF955-C85D-4105-96DF-4FDFF31DB191}"/>
              </a:ext>
            </a:extLst>
          </p:cNvPr>
          <p:cNvPicPr>
            <a:picLocks noChangeAspect="1"/>
          </p:cNvPicPr>
          <p:nvPr/>
        </p:nvPicPr>
        <p:blipFill>
          <a:blip r:embed="rId2"/>
          <a:stretch>
            <a:fillRect/>
          </a:stretch>
        </p:blipFill>
        <p:spPr>
          <a:xfrm>
            <a:off x="493411" y="641899"/>
            <a:ext cx="5786004" cy="6048672"/>
          </a:xfrm>
          <a:prstGeom prst="rect">
            <a:avLst/>
          </a:prstGeom>
        </p:spPr>
      </p:pic>
      <p:sp>
        <p:nvSpPr>
          <p:cNvPr id="3" name="TextBox 2">
            <a:extLst>
              <a:ext uri="{FF2B5EF4-FFF2-40B4-BE49-F238E27FC236}">
                <a16:creationId xmlns:a16="http://schemas.microsoft.com/office/drawing/2014/main" id="{9857F6CE-8A60-41FB-BE95-876DA0EAC19F}"/>
              </a:ext>
            </a:extLst>
          </p:cNvPr>
          <p:cNvSpPr txBox="1"/>
          <p:nvPr/>
        </p:nvSpPr>
        <p:spPr>
          <a:xfrm>
            <a:off x="5426227" y="1052736"/>
            <a:ext cx="5996777" cy="923330"/>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GameController.cs</a:t>
            </a:r>
            <a:r>
              <a:rPr lang="en-NZ" dirty="0"/>
              <a:t> Lines 36 - 74</a:t>
            </a:r>
          </a:p>
        </p:txBody>
      </p:sp>
      <p:sp>
        <p:nvSpPr>
          <p:cNvPr id="5" name="TextBox 4">
            <a:extLst>
              <a:ext uri="{FF2B5EF4-FFF2-40B4-BE49-F238E27FC236}">
                <a16:creationId xmlns:a16="http://schemas.microsoft.com/office/drawing/2014/main" id="{546A8BBF-E742-44F2-AEA5-D18C717422F4}"/>
              </a:ext>
            </a:extLst>
          </p:cNvPr>
          <p:cNvSpPr txBox="1"/>
          <p:nvPr/>
        </p:nvSpPr>
        <p:spPr>
          <a:xfrm>
            <a:off x="7966620" y="5692606"/>
            <a:ext cx="5256584" cy="369332"/>
          </a:xfrm>
          <a:prstGeom prst="rect">
            <a:avLst/>
          </a:prstGeom>
          <a:noFill/>
        </p:spPr>
        <p:txBody>
          <a:bodyPr wrap="square" rtlCol="0">
            <a:spAutoFit/>
          </a:bodyPr>
          <a:lstStyle/>
          <a:p>
            <a:r>
              <a:rPr lang="en-NZ" dirty="0"/>
              <a:t>More code in the next slide…</a:t>
            </a:r>
          </a:p>
        </p:txBody>
      </p:sp>
      <p:sp>
        <p:nvSpPr>
          <p:cNvPr id="6" name="TextBox 5">
            <a:extLst>
              <a:ext uri="{FF2B5EF4-FFF2-40B4-BE49-F238E27FC236}">
                <a16:creationId xmlns:a16="http://schemas.microsoft.com/office/drawing/2014/main" id="{E471196C-E44A-4960-A0AC-8DD325F6EA71}"/>
              </a:ext>
            </a:extLst>
          </p:cNvPr>
          <p:cNvSpPr txBox="1"/>
          <p:nvPr/>
        </p:nvSpPr>
        <p:spPr>
          <a:xfrm>
            <a:off x="3594245" y="395558"/>
            <a:ext cx="5308479" cy="369332"/>
          </a:xfrm>
          <a:prstGeom prst="rect">
            <a:avLst/>
          </a:prstGeom>
          <a:noFill/>
        </p:spPr>
        <p:txBody>
          <a:bodyPr wrap="square" rtlCol="0">
            <a:spAutoFit/>
          </a:bodyPr>
          <a:lstStyle/>
          <a:p>
            <a:r>
              <a:rPr lang="en-NZ" b="1" dirty="0"/>
              <a:t>Feature 5: </a:t>
            </a:r>
            <a:r>
              <a:rPr lang="en-US" dirty="0"/>
              <a:t>Actually works – is playable - updates!</a:t>
            </a:r>
          </a:p>
        </p:txBody>
      </p:sp>
    </p:spTree>
    <p:extLst>
      <p:ext uri="{BB962C8B-B14F-4D97-AF65-F5344CB8AC3E}">
        <p14:creationId xmlns:p14="http://schemas.microsoft.com/office/powerpoint/2010/main" val="216162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666252" y="698823"/>
            <a:ext cx="5308479" cy="369332"/>
          </a:xfrm>
          <a:prstGeom prst="rect">
            <a:avLst/>
          </a:prstGeom>
          <a:noFill/>
        </p:spPr>
        <p:txBody>
          <a:bodyPr wrap="square" rtlCol="0">
            <a:spAutoFit/>
          </a:bodyPr>
          <a:lstStyle/>
          <a:p>
            <a:r>
              <a:rPr lang="en-NZ" b="1" dirty="0"/>
              <a:t>Feature 6: </a:t>
            </a:r>
            <a:r>
              <a:rPr lang="en-US" dirty="0"/>
              <a:t>Reset Level</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7" name="Screen Recording 6">
            <a:hlinkClick r:id="" action="ppaction://media"/>
            <a:extLst>
              <a:ext uri="{FF2B5EF4-FFF2-40B4-BE49-F238E27FC236}">
                <a16:creationId xmlns:a16="http://schemas.microsoft.com/office/drawing/2014/main" id="{4CC930D4-8B84-455D-88F9-6395F99838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8108" y="1617089"/>
            <a:ext cx="5256586" cy="4043528"/>
          </a:xfrm>
          <a:prstGeom prst="rect">
            <a:avLst/>
          </a:prstGeom>
        </p:spPr>
      </p:pic>
      <p:sp>
        <p:nvSpPr>
          <p:cNvPr id="8" name="Title 1">
            <a:extLst>
              <a:ext uri="{FF2B5EF4-FFF2-40B4-BE49-F238E27FC236}">
                <a16:creationId xmlns:a16="http://schemas.microsoft.com/office/drawing/2014/main" id="{55AE7FB4-D6D7-435D-B581-4CA8DD620C9C}"/>
              </a:ext>
            </a:extLst>
          </p:cNvPr>
          <p:cNvSpPr txBox="1">
            <a:spLocks/>
          </p:cNvSpPr>
          <p:nvPr/>
        </p:nvSpPr>
        <p:spPr>
          <a:xfrm>
            <a:off x="3934172" y="233852"/>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System.Drawing</a:t>
            </a:r>
          </a:p>
        </p:txBody>
      </p:sp>
    </p:spTree>
    <p:extLst>
      <p:ext uri="{BB962C8B-B14F-4D97-AF65-F5344CB8AC3E}">
        <p14:creationId xmlns:p14="http://schemas.microsoft.com/office/powerpoint/2010/main" val="5961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8A8C7F-FE3C-4F6B-AD6F-CEC04E69A570}"/>
              </a:ext>
            </a:extLst>
          </p:cNvPr>
          <p:cNvSpPr/>
          <p:nvPr/>
        </p:nvSpPr>
        <p:spPr>
          <a:xfrm>
            <a:off x="3646140" y="476672"/>
            <a:ext cx="4681090" cy="646331"/>
          </a:xfrm>
          <a:prstGeom prst="rect">
            <a:avLst/>
          </a:prstGeom>
        </p:spPr>
        <p:txBody>
          <a:bodyPr wrap="none">
            <a:spAutoFit/>
          </a:bodyPr>
          <a:lstStyle/>
          <a:p>
            <a:r>
              <a:rPr lang="en-NZ" sz="3600" kern="1400" spc="-50" dirty="0">
                <a:latin typeface="Calibri Light" panose="020F0302020204030204" pitchFamily="34" charset="0"/>
                <a:ea typeface="DengXian Light" panose="02010600030101010101" pitchFamily="2" charset="-122"/>
                <a:cs typeface="Times New Roman" panose="02020603050405020304" pitchFamily="18" charset="0"/>
              </a:rPr>
              <a:t>5 MUST Features of View</a:t>
            </a:r>
            <a:endParaRPr lang="en-NZ" sz="3600" kern="1400" spc="-50" dirty="0">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4B5BCB7B-9261-4BA6-960F-B00E0D06DA90}"/>
              </a:ext>
            </a:extLst>
          </p:cNvPr>
          <p:cNvSpPr txBox="1"/>
          <p:nvPr/>
        </p:nvSpPr>
        <p:spPr>
          <a:xfrm>
            <a:off x="3061765" y="1261531"/>
            <a:ext cx="6065295" cy="2339102"/>
          </a:xfrm>
          <a:prstGeom prst="rect">
            <a:avLst/>
          </a:prstGeom>
          <a:noFill/>
        </p:spPr>
        <p:txBody>
          <a:bodyPr wrap="square" rtlCol="0">
            <a:spAutoFit/>
          </a:bodyPr>
          <a:lstStyle/>
          <a:p>
            <a:pPr marL="342900" lvl="0" indent="-342900">
              <a:buFont typeface="+mj-lt"/>
              <a:buAutoNum type="arabicPeriod"/>
            </a:pPr>
            <a:r>
              <a:rPr lang="en-NZ" sz="1600" dirty="0"/>
              <a:t>Display a grid of variable size (to an upper limit) CENTRED</a:t>
            </a:r>
          </a:p>
          <a:p>
            <a:pPr marL="342900" lvl="0" indent="-342900">
              <a:buFont typeface="+mj-lt"/>
              <a:buAutoNum type="arabicPeriod"/>
            </a:pPr>
            <a:endParaRPr lang="en-NZ" sz="1600" dirty="0"/>
          </a:p>
          <a:p>
            <a:pPr marL="342900" lvl="0" indent="-342900">
              <a:buFont typeface="+mj-lt"/>
              <a:buAutoNum type="arabicPeriod"/>
            </a:pPr>
            <a:r>
              <a:rPr lang="en-NZ" sz="1600" dirty="0"/>
              <a:t>Display the Pieces as distinct images</a:t>
            </a:r>
          </a:p>
          <a:p>
            <a:pPr marL="342900" lvl="0" indent="-342900">
              <a:buFont typeface="+mj-lt"/>
              <a:buAutoNum type="arabicPeriod"/>
            </a:pPr>
            <a:endParaRPr lang="en-NZ" sz="1600" dirty="0"/>
          </a:p>
          <a:p>
            <a:pPr marL="342900" lvl="0" indent="-342900">
              <a:buFont typeface="+mj-lt"/>
              <a:buAutoNum type="arabicPeriod"/>
            </a:pPr>
            <a:r>
              <a:rPr lang="en-NZ" sz="1600" dirty="0"/>
              <a:t>Display the move count</a:t>
            </a:r>
          </a:p>
          <a:p>
            <a:pPr marL="342900" lvl="0" indent="-342900">
              <a:buFont typeface="+mj-lt"/>
              <a:buAutoNum type="arabicPeriod"/>
            </a:pPr>
            <a:endParaRPr lang="en-NZ" sz="1600" dirty="0"/>
          </a:p>
          <a:p>
            <a:pPr marL="342900" lvl="0" indent="-342900">
              <a:buFont typeface="+mj-lt"/>
              <a:buAutoNum type="arabicPeriod"/>
            </a:pPr>
            <a:r>
              <a:rPr lang="en-NZ" sz="1600" dirty="0"/>
              <a:t>Save and load ‘works’ (as in passes to a Filer or NOT)</a:t>
            </a:r>
          </a:p>
          <a:p>
            <a:pPr marL="342900" lvl="0" indent="-342900">
              <a:buFont typeface="+mj-lt"/>
              <a:buAutoNum type="arabicPeriod"/>
            </a:pPr>
            <a:endParaRPr lang="en-NZ" sz="1600" dirty="0"/>
          </a:p>
          <a:p>
            <a:pPr marL="342900" lvl="0" indent="-342900">
              <a:buFont typeface="+mj-lt"/>
              <a:buAutoNum type="arabicPeriod"/>
            </a:pPr>
            <a:r>
              <a:rPr lang="en-NZ" sz="1600" dirty="0"/>
              <a:t>Actually works – is playable - updates!</a:t>
            </a:r>
          </a:p>
        </p:txBody>
      </p:sp>
      <p:sp>
        <p:nvSpPr>
          <p:cNvPr id="4" name="Rectangle 3">
            <a:extLst>
              <a:ext uri="{FF2B5EF4-FFF2-40B4-BE49-F238E27FC236}">
                <a16:creationId xmlns:a16="http://schemas.microsoft.com/office/drawing/2014/main" id="{E88A8C7F-FE3C-4F6B-AD6F-CEC04E69A570}"/>
              </a:ext>
            </a:extLst>
          </p:cNvPr>
          <p:cNvSpPr/>
          <p:nvPr/>
        </p:nvSpPr>
        <p:spPr>
          <a:xfrm>
            <a:off x="3753867" y="3882793"/>
            <a:ext cx="5119350" cy="646331"/>
          </a:xfrm>
          <a:prstGeom prst="rect">
            <a:avLst/>
          </a:prstGeom>
        </p:spPr>
        <p:txBody>
          <a:bodyPr wrap="none">
            <a:spAutoFit/>
          </a:bodyPr>
          <a:lstStyle/>
          <a:p>
            <a:r>
              <a:rPr lang="en-NZ" sz="3600" kern="1400" spc="-50" dirty="0">
                <a:latin typeface="Calibri Light" panose="020F0302020204030204" pitchFamily="34" charset="0"/>
                <a:ea typeface="DengXian Light" panose="02010600030101010101" pitchFamily="2" charset="-122"/>
                <a:cs typeface="Times New Roman" panose="02020603050405020304" pitchFamily="18" charset="0"/>
              </a:rPr>
              <a:t>3 SHOULD Features of View</a:t>
            </a:r>
            <a:endParaRPr lang="en-NZ" sz="3600" kern="1400" spc="-50" dirty="0">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4B5BCB7B-9261-4BA6-960F-B00E0D06DA90}"/>
              </a:ext>
            </a:extLst>
          </p:cNvPr>
          <p:cNvSpPr txBox="1"/>
          <p:nvPr/>
        </p:nvSpPr>
        <p:spPr>
          <a:xfrm>
            <a:off x="3061765" y="4667652"/>
            <a:ext cx="6065295" cy="1569660"/>
          </a:xfrm>
          <a:prstGeom prst="rect">
            <a:avLst/>
          </a:prstGeom>
          <a:noFill/>
        </p:spPr>
        <p:txBody>
          <a:bodyPr wrap="square" rtlCol="0">
            <a:spAutoFit/>
          </a:bodyPr>
          <a:lstStyle/>
          <a:p>
            <a:pPr marL="342900" lvl="0" indent="-342900">
              <a:buFont typeface="+mj-lt"/>
              <a:buAutoNum type="arabicPeriod" startAt="6"/>
            </a:pPr>
            <a:r>
              <a:rPr lang="en-NZ" sz="1600" dirty="0"/>
              <a:t>Main Menu </a:t>
            </a:r>
          </a:p>
          <a:p>
            <a:pPr marL="342900" lvl="0" indent="-342900">
              <a:buFont typeface="+mj-lt"/>
              <a:buAutoNum type="arabicPeriod" startAt="6"/>
            </a:pPr>
            <a:endParaRPr lang="en-NZ" sz="1600" dirty="0"/>
          </a:p>
          <a:p>
            <a:pPr marL="342900" lvl="0" indent="-342900">
              <a:buFont typeface="+mj-lt"/>
              <a:buAutoNum type="arabicPeriod" startAt="6"/>
            </a:pPr>
            <a:r>
              <a:rPr lang="en-NZ" sz="1600" dirty="0"/>
              <a:t>Display pop-up box when level win</a:t>
            </a:r>
          </a:p>
          <a:p>
            <a:pPr marL="342900" lvl="0" indent="-342900">
              <a:buFont typeface="+mj-lt"/>
              <a:buAutoNum type="arabicPeriod" startAt="6"/>
            </a:pPr>
            <a:endParaRPr lang="en-NZ" sz="1600" dirty="0"/>
          </a:p>
          <a:p>
            <a:pPr marL="342900" lvl="0" indent="-342900">
              <a:buFont typeface="+mj-lt"/>
              <a:buAutoNum type="arabicPeriod" startAt="6"/>
            </a:pPr>
            <a:r>
              <a:rPr lang="en-NZ" sz="1600" dirty="0"/>
              <a:t>Level Selector</a:t>
            </a:r>
          </a:p>
          <a:p>
            <a:pPr marL="342900" lvl="0" indent="-342900">
              <a:buFont typeface="+mj-lt"/>
              <a:buAutoNum type="arabicPeriod" startAt="6"/>
            </a:pPr>
            <a:endParaRPr lang="en-NZ" sz="1600" dirty="0"/>
          </a:p>
        </p:txBody>
      </p:sp>
    </p:spTree>
    <p:extLst>
      <p:ext uri="{BB962C8B-B14F-4D97-AF65-F5344CB8AC3E}">
        <p14:creationId xmlns:p14="http://schemas.microsoft.com/office/powerpoint/2010/main" val="175629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5A627EA-4888-4E0D-AABE-B6FB1FEAAAFC}"/>
              </a:ext>
            </a:extLst>
          </p:cNvPr>
          <p:cNvSpPr txBox="1"/>
          <p:nvPr/>
        </p:nvSpPr>
        <p:spPr>
          <a:xfrm>
            <a:off x="909836" y="6021288"/>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GameController.cs</a:t>
            </a:r>
            <a:r>
              <a:rPr lang="en-NZ" dirty="0"/>
              <a:t> Lines 27 - 34</a:t>
            </a:r>
          </a:p>
        </p:txBody>
      </p:sp>
      <p:sp>
        <p:nvSpPr>
          <p:cNvPr id="6" name="TextBox 5">
            <a:extLst>
              <a:ext uri="{FF2B5EF4-FFF2-40B4-BE49-F238E27FC236}">
                <a16:creationId xmlns:a16="http://schemas.microsoft.com/office/drawing/2014/main" id="{CF450106-A5A5-4D88-BBF0-37D9CDC78524}"/>
              </a:ext>
            </a:extLst>
          </p:cNvPr>
          <p:cNvSpPr txBox="1"/>
          <p:nvPr/>
        </p:nvSpPr>
        <p:spPr>
          <a:xfrm>
            <a:off x="4628304" y="548680"/>
            <a:ext cx="2644184" cy="369332"/>
          </a:xfrm>
          <a:prstGeom prst="rect">
            <a:avLst/>
          </a:prstGeom>
          <a:noFill/>
        </p:spPr>
        <p:txBody>
          <a:bodyPr wrap="square" rtlCol="0">
            <a:spAutoFit/>
          </a:bodyPr>
          <a:lstStyle/>
          <a:p>
            <a:r>
              <a:rPr lang="en-NZ" b="1" dirty="0"/>
              <a:t>Feature 6: </a:t>
            </a:r>
            <a:r>
              <a:rPr lang="en-US" dirty="0"/>
              <a:t>Reset Level</a:t>
            </a:r>
          </a:p>
        </p:txBody>
      </p:sp>
      <p:pic>
        <p:nvPicPr>
          <p:cNvPr id="3" name="Picture 2">
            <a:extLst>
              <a:ext uri="{FF2B5EF4-FFF2-40B4-BE49-F238E27FC236}">
                <a16:creationId xmlns:a16="http://schemas.microsoft.com/office/drawing/2014/main" id="{EC9C6BB2-B348-43D7-B29F-AB7D70DC13BF}"/>
              </a:ext>
            </a:extLst>
          </p:cNvPr>
          <p:cNvPicPr>
            <a:picLocks noChangeAspect="1"/>
          </p:cNvPicPr>
          <p:nvPr/>
        </p:nvPicPr>
        <p:blipFill>
          <a:blip r:embed="rId2"/>
          <a:stretch>
            <a:fillRect/>
          </a:stretch>
        </p:blipFill>
        <p:spPr>
          <a:xfrm>
            <a:off x="2754758" y="4468713"/>
            <a:ext cx="6391275" cy="1552575"/>
          </a:xfrm>
          <a:prstGeom prst="rect">
            <a:avLst/>
          </a:prstGeom>
        </p:spPr>
      </p:pic>
      <p:pic>
        <p:nvPicPr>
          <p:cNvPr id="5" name="Picture 4">
            <a:extLst>
              <a:ext uri="{FF2B5EF4-FFF2-40B4-BE49-F238E27FC236}">
                <a16:creationId xmlns:a16="http://schemas.microsoft.com/office/drawing/2014/main" id="{69D193BD-FC1D-487B-8CA4-B810DF944CC2}"/>
              </a:ext>
            </a:extLst>
          </p:cNvPr>
          <p:cNvPicPr>
            <a:picLocks noChangeAspect="1"/>
          </p:cNvPicPr>
          <p:nvPr/>
        </p:nvPicPr>
        <p:blipFill>
          <a:blip r:embed="rId3"/>
          <a:stretch>
            <a:fillRect/>
          </a:stretch>
        </p:blipFill>
        <p:spPr>
          <a:xfrm>
            <a:off x="2061964" y="2976205"/>
            <a:ext cx="8258175" cy="933450"/>
          </a:xfrm>
          <a:prstGeom prst="rect">
            <a:avLst/>
          </a:prstGeom>
        </p:spPr>
      </p:pic>
      <p:sp>
        <p:nvSpPr>
          <p:cNvPr id="9" name="TextBox 8">
            <a:extLst>
              <a:ext uri="{FF2B5EF4-FFF2-40B4-BE49-F238E27FC236}">
                <a16:creationId xmlns:a16="http://schemas.microsoft.com/office/drawing/2014/main" id="{10DBF735-2FBD-4C99-860E-125715E3EC73}"/>
              </a:ext>
            </a:extLst>
          </p:cNvPr>
          <p:cNvSpPr txBox="1"/>
          <p:nvPr/>
        </p:nvSpPr>
        <p:spPr>
          <a:xfrm>
            <a:off x="909836" y="3914715"/>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LevelOne.cs</a:t>
            </a:r>
            <a:r>
              <a:rPr lang="en-NZ" dirty="0"/>
              <a:t> Lines 35 - 38</a:t>
            </a:r>
          </a:p>
        </p:txBody>
      </p:sp>
      <p:pic>
        <p:nvPicPr>
          <p:cNvPr id="11" name="Picture 10">
            <a:extLst>
              <a:ext uri="{FF2B5EF4-FFF2-40B4-BE49-F238E27FC236}">
                <a16:creationId xmlns:a16="http://schemas.microsoft.com/office/drawing/2014/main" id="{71899756-D411-403E-9048-9F189E1CFDED}"/>
              </a:ext>
            </a:extLst>
          </p:cNvPr>
          <p:cNvPicPr>
            <a:picLocks noChangeAspect="1"/>
          </p:cNvPicPr>
          <p:nvPr/>
        </p:nvPicPr>
        <p:blipFill>
          <a:blip r:embed="rId4"/>
          <a:stretch>
            <a:fillRect/>
          </a:stretch>
        </p:blipFill>
        <p:spPr>
          <a:xfrm>
            <a:off x="1989137" y="1206950"/>
            <a:ext cx="8210550" cy="809625"/>
          </a:xfrm>
          <a:prstGeom prst="rect">
            <a:avLst/>
          </a:prstGeom>
        </p:spPr>
      </p:pic>
      <p:sp>
        <p:nvSpPr>
          <p:cNvPr id="12" name="TextBox 11">
            <a:extLst>
              <a:ext uri="{FF2B5EF4-FFF2-40B4-BE49-F238E27FC236}">
                <a16:creationId xmlns:a16="http://schemas.microsoft.com/office/drawing/2014/main" id="{DBC424F6-71B5-41FE-80F9-082DB3D301D4}"/>
              </a:ext>
            </a:extLst>
          </p:cNvPr>
          <p:cNvSpPr txBox="1"/>
          <p:nvPr/>
        </p:nvSpPr>
        <p:spPr>
          <a:xfrm>
            <a:off x="909836" y="2237541"/>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LevelTwo.cs</a:t>
            </a:r>
            <a:r>
              <a:rPr lang="en-NZ" dirty="0"/>
              <a:t> Lines 30 - 33</a:t>
            </a:r>
          </a:p>
        </p:txBody>
      </p:sp>
    </p:spTree>
    <p:extLst>
      <p:ext uri="{BB962C8B-B14F-4D97-AF65-F5344CB8AC3E}">
        <p14:creationId xmlns:p14="http://schemas.microsoft.com/office/powerpoint/2010/main" val="57488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8" name="TextBox 7">
            <a:extLst>
              <a:ext uri="{FF2B5EF4-FFF2-40B4-BE49-F238E27FC236}">
                <a16:creationId xmlns:a16="http://schemas.microsoft.com/office/drawing/2014/main" id="{91C77041-95DE-49FE-B849-55BB2F71027E}"/>
              </a:ext>
            </a:extLst>
          </p:cNvPr>
          <p:cNvSpPr txBox="1"/>
          <p:nvPr/>
        </p:nvSpPr>
        <p:spPr>
          <a:xfrm>
            <a:off x="4078188" y="676909"/>
            <a:ext cx="4418436" cy="615553"/>
          </a:xfrm>
          <a:prstGeom prst="rect">
            <a:avLst/>
          </a:prstGeom>
          <a:noFill/>
        </p:spPr>
        <p:txBody>
          <a:bodyPr wrap="square" rtlCol="0">
            <a:spAutoFit/>
          </a:bodyPr>
          <a:lstStyle/>
          <a:p>
            <a:r>
              <a:rPr lang="en-NZ" b="1" dirty="0"/>
              <a:t>Feature 7: </a:t>
            </a:r>
            <a:r>
              <a:rPr lang="en-NZ" sz="1600" dirty="0"/>
              <a:t>Sound when win level</a:t>
            </a:r>
          </a:p>
          <a:p>
            <a:pPr lvl="0"/>
            <a:endParaRPr lang="en-NZ" sz="1600" dirty="0">
              <a:solidFill>
                <a:srgbClr val="6A3A20"/>
              </a:solidFill>
            </a:endParaRPr>
          </a:p>
        </p:txBody>
      </p:sp>
      <p:sp>
        <p:nvSpPr>
          <p:cNvPr id="7" name="Title 1">
            <a:extLst>
              <a:ext uri="{FF2B5EF4-FFF2-40B4-BE49-F238E27FC236}">
                <a16:creationId xmlns:a16="http://schemas.microsoft.com/office/drawing/2014/main" id="{63CB3FEA-D8DA-40D2-8D0D-D056FD3ED12B}"/>
              </a:ext>
            </a:extLst>
          </p:cNvPr>
          <p:cNvSpPr txBox="1">
            <a:spLocks/>
          </p:cNvSpPr>
          <p:nvPr/>
        </p:nvSpPr>
        <p:spPr>
          <a:xfrm>
            <a:off x="3934172" y="233852"/>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System.Drawing</a:t>
            </a:r>
          </a:p>
        </p:txBody>
      </p:sp>
      <p:pic>
        <p:nvPicPr>
          <p:cNvPr id="9" name="Screen Recording 8">
            <a:hlinkClick r:id="" action="ppaction://media"/>
            <a:extLst>
              <a:ext uri="{FF2B5EF4-FFF2-40B4-BE49-F238E27FC236}">
                <a16:creationId xmlns:a16="http://schemas.microsoft.com/office/drawing/2014/main" id="{AE8CFA6B-B782-45C8-B758-E7E5F480F1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10522" y="1143964"/>
            <a:ext cx="5760642" cy="4431264"/>
          </a:xfrm>
          <a:prstGeom prst="rect">
            <a:avLst/>
          </a:prstGeom>
        </p:spPr>
      </p:pic>
    </p:spTree>
    <p:extLst>
      <p:ext uri="{BB962C8B-B14F-4D97-AF65-F5344CB8AC3E}">
        <p14:creationId xmlns:p14="http://schemas.microsoft.com/office/powerpoint/2010/main" val="118980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450106-A5A5-4D88-BBF0-37D9CDC78524}"/>
              </a:ext>
            </a:extLst>
          </p:cNvPr>
          <p:cNvSpPr txBox="1"/>
          <p:nvPr/>
        </p:nvSpPr>
        <p:spPr>
          <a:xfrm>
            <a:off x="4078188" y="511133"/>
            <a:ext cx="4418436" cy="615553"/>
          </a:xfrm>
          <a:prstGeom prst="rect">
            <a:avLst/>
          </a:prstGeom>
          <a:noFill/>
        </p:spPr>
        <p:txBody>
          <a:bodyPr wrap="square" rtlCol="0">
            <a:spAutoFit/>
          </a:bodyPr>
          <a:lstStyle/>
          <a:p>
            <a:pPr lvl="0"/>
            <a:r>
              <a:rPr lang="en-NZ" b="1" dirty="0"/>
              <a:t>Feature 7: </a:t>
            </a:r>
            <a:r>
              <a:rPr lang="en-NZ" sz="1600" dirty="0">
                <a:solidFill>
                  <a:srgbClr val="6A3A20"/>
                </a:solidFill>
              </a:rPr>
              <a:t>Sound when win level</a:t>
            </a:r>
          </a:p>
          <a:p>
            <a:pPr lvl="0"/>
            <a:endParaRPr lang="en-NZ" sz="1600" dirty="0">
              <a:solidFill>
                <a:srgbClr val="6A3A20"/>
              </a:solidFill>
            </a:endParaRPr>
          </a:p>
        </p:txBody>
      </p:sp>
      <p:sp>
        <p:nvSpPr>
          <p:cNvPr id="7" name="TextBox 6">
            <a:extLst>
              <a:ext uri="{FF2B5EF4-FFF2-40B4-BE49-F238E27FC236}">
                <a16:creationId xmlns:a16="http://schemas.microsoft.com/office/drawing/2014/main" id="{F9D8EAD0-E319-4720-B966-D6E611CE8E47}"/>
              </a:ext>
            </a:extLst>
          </p:cNvPr>
          <p:cNvSpPr txBox="1"/>
          <p:nvPr/>
        </p:nvSpPr>
        <p:spPr>
          <a:xfrm>
            <a:off x="765820" y="3894023"/>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a:t>
            </a:r>
            <a:r>
              <a:rPr lang="en-NZ" dirty="0" err="1"/>
              <a:t>WinForm</a:t>
            </a:r>
            <a:r>
              <a:rPr lang="en-NZ" dirty="0"/>
              <a:t>-Drawing\</a:t>
            </a:r>
            <a:r>
              <a:rPr lang="en-NZ" dirty="0" err="1"/>
              <a:t>GamePlayer</a:t>
            </a:r>
            <a:r>
              <a:rPr lang="en-NZ" dirty="0"/>
              <a:t>\</a:t>
            </a:r>
            <a:r>
              <a:rPr lang="en-NZ" dirty="0" err="1"/>
              <a:t>ControllerView</a:t>
            </a:r>
            <a:r>
              <a:rPr lang="en-NZ" dirty="0"/>
              <a:t>\</a:t>
            </a:r>
            <a:r>
              <a:rPr lang="en-NZ" dirty="0" err="1"/>
              <a:t>GameController.cs</a:t>
            </a:r>
            <a:r>
              <a:rPr lang="en-NZ" dirty="0"/>
              <a:t> Lines 86 - 106</a:t>
            </a:r>
          </a:p>
        </p:txBody>
      </p:sp>
      <p:pic>
        <p:nvPicPr>
          <p:cNvPr id="9" name="Picture 8">
            <a:extLst>
              <a:ext uri="{FF2B5EF4-FFF2-40B4-BE49-F238E27FC236}">
                <a16:creationId xmlns:a16="http://schemas.microsoft.com/office/drawing/2014/main" id="{8532DED6-8267-4C34-979D-BDD3042ACFA5}"/>
              </a:ext>
            </a:extLst>
          </p:cNvPr>
          <p:cNvPicPr>
            <a:picLocks noChangeAspect="1"/>
          </p:cNvPicPr>
          <p:nvPr/>
        </p:nvPicPr>
        <p:blipFill>
          <a:blip r:embed="rId2"/>
          <a:stretch>
            <a:fillRect/>
          </a:stretch>
        </p:blipFill>
        <p:spPr>
          <a:xfrm>
            <a:off x="3430116" y="957210"/>
            <a:ext cx="4948440" cy="3044734"/>
          </a:xfrm>
          <a:prstGeom prst="rect">
            <a:avLst/>
          </a:prstGeom>
        </p:spPr>
      </p:pic>
      <p:sp>
        <p:nvSpPr>
          <p:cNvPr id="3" name="Arrow: Right 2">
            <a:extLst>
              <a:ext uri="{FF2B5EF4-FFF2-40B4-BE49-F238E27FC236}">
                <a16:creationId xmlns:a16="http://schemas.microsoft.com/office/drawing/2014/main" id="{21B58FCB-391D-4143-992C-5184B3135CC1}"/>
              </a:ext>
            </a:extLst>
          </p:cNvPr>
          <p:cNvSpPr/>
          <p:nvPr/>
        </p:nvSpPr>
        <p:spPr>
          <a:xfrm>
            <a:off x="1917948" y="3284984"/>
            <a:ext cx="20882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 name="Picture 1">
            <a:extLst>
              <a:ext uri="{FF2B5EF4-FFF2-40B4-BE49-F238E27FC236}">
                <a16:creationId xmlns:a16="http://schemas.microsoft.com/office/drawing/2014/main" id="{CE31E306-FEC1-4B44-ADF4-CB1374B31D19}"/>
              </a:ext>
            </a:extLst>
          </p:cNvPr>
          <p:cNvPicPr>
            <a:picLocks noChangeAspect="1"/>
          </p:cNvPicPr>
          <p:nvPr/>
        </p:nvPicPr>
        <p:blipFill>
          <a:blip r:embed="rId3"/>
          <a:stretch>
            <a:fillRect/>
          </a:stretch>
        </p:blipFill>
        <p:spPr>
          <a:xfrm>
            <a:off x="2751137" y="4263355"/>
            <a:ext cx="6686550" cy="1628775"/>
          </a:xfrm>
          <a:prstGeom prst="rect">
            <a:avLst/>
          </a:prstGeom>
        </p:spPr>
      </p:pic>
      <p:sp>
        <p:nvSpPr>
          <p:cNvPr id="8" name="TextBox 7">
            <a:extLst>
              <a:ext uri="{FF2B5EF4-FFF2-40B4-BE49-F238E27FC236}">
                <a16:creationId xmlns:a16="http://schemas.microsoft.com/office/drawing/2014/main" id="{0C621EE0-E125-4B60-A55F-8F46073C96D0}"/>
              </a:ext>
            </a:extLst>
          </p:cNvPr>
          <p:cNvSpPr txBox="1"/>
          <p:nvPr/>
        </p:nvSpPr>
        <p:spPr>
          <a:xfrm>
            <a:off x="837828" y="5977535"/>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GameController.cs</a:t>
            </a:r>
            <a:r>
              <a:rPr lang="en-NZ" dirty="0"/>
              <a:t> Lines 97 - 104</a:t>
            </a:r>
          </a:p>
        </p:txBody>
      </p:sp>
    </p:spTree>
    <p:extLst>
      <p:ext uri="{BB962C8B-B14F-4D97-AF65-F5344CB8AC3E}">
        <p14:creationId xmlns:p14="http://schemas.microsoft.com/office/powerpoint/2010/main" val="118331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8" name="TextBox 7">
            <a:extLst>
              <a:ext uri="{FF2B5EF4-FFF2-40B4-BE49-F238E27FC236}">
                <a16:creationId xmlns:a16="http://schemas.microsoft.com/office/drawing/2014/main" id="{91C77041-95DE-49FE-B849-55BB2F71027E}"/>
              </a:ext>
            </a:extLst>
          </p:cNvPr>
          <p:cNvSpPr txBox="1"/>
          <p:nvPr/>
        </p:nvSpPr>
        <p:spPr>
          <a:xfrm>
            <a:off x="4078188" y="676909"/>
            <a:ext cx="2664296" cy="369332"/>
          </a:xfrm>
          <a:prstGeom prst="rect">
            <a:avLst/>
          </a:prstGeom>
          <a:noFill/>
        </p:spPr>
        <p:txBody>
          <a:bodyPr wrap="square" rtlCol="0">
            <a:spAutoFit/>
          </a:bodyPr>
          <a:lstStyle/>
          <a:p>
            <a:pPr lvl="0"/>
            <a:r>
              <a:rPr lang="en-NZ" b="1" dirty="0"/>
              <a:t>Feature 8: Exit Game</a:t>
            </a:r>
            <a:endParaRPr lang="en-NZ" sz="1600" dirty="0">
              <a:solidFill>
                <a:srgbClr val="6A3A20"/>
              </a:solidFill>
            </a:endParaRPr>
          </a:p>
        </p:txBody>
      </p:sp>
      <p:sp>
        <p:nvSpPr>
          <p:cNvPr id="7" name="Title 1">
            <a:extLst>
              <a:ext uri="{FF2B5EF4-FFF2-40B4-BE49-F238E27FC236}">
                <a16:creationId xmlns:a16="http://schemas.microsoft.com/office/drawing/2014/main" id="{943D1862-9411-405B-8212-A75A31B7BE95}"/>
              </a:ext>
            </a:extLst>
          </p:cNvPr>
          <p:cNvSpPr txBox="1">
            <a:spLocks/>
          </p:cNvSpPr>
          <p:nvPr/>
        </p:nvSpPr>
        <p:spPr>
          <a:xfrm>
            <a:off x="3934172" y="267727"/>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System.Drawing</a:t>
            </a:r>
          </a:p>
        </p:txBody>
      </p:sp>
      <p:pic>
        <p:nvPicPr>
          <p:cNvPr id="5" name="Screen Recording 4">
            <a:hlinkClick r:id="" action="ppaction://media"/>
            <a:extLst>
              <a:ext uri="{FF2B5EF4-FFF2-40B4-BE49-F238E27FC236}">
                <a16:creationId xmlns:a16="http://schemas.microsoft.com/office/drawing/2014/main" id="{092D7371-DC94-4F34-8BFD-60CD6C7EA2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8108" y="1675139"/>
            <a:ext cx="5472608" cy="4209698"/>
          </a:xfrm>
          <a:prstGeom prst="rect">
            <a:avLst/>
          </a:prstGeom>
        </p:spPr>
      </p:pic>
    </p:spTree>
    <p:extLst>
      <p:ext uri="{BB962C8B-B14F-4D97-AF65-F5344CB8AC3E}">
        <p14:creationId xmlns:p14="http://schemas.microsoft.com/office/powerpoint/2010/main" val="65582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450106-A5A5-4D88-BBF0-37D9CDC78524}"/>
              </a:ext>
            </a:extLst>
          </p:cNvPr>
          <p:cNvSpPr txBox="1"/>
          <p:nvPr/>
        </p:nvSpPr>
        <p:spPr>
          <a:xfrm>
            <a:off x="4078188" y="511133"/>
            <a:ext cx="4418436" cy="369332"/>
          </a:xfrm>
          <a:prstGeom prst="rect">
            <a:avLst/>
          </a:prstGeom>
          <a:noFill/>
        </p:spPr>
        <p:txBody>
          <a:bodyPr wrap="square" rtlCol="0">
            <a:spAutoFit/>
          </a:bodyPr>
          <a:lstStyle/>
          <a:p>
            <a:pPr lvl="0"/>
            <a:r>
              <a:rPr lang="en-NZ" b="1" dirty="0"/>
              <a:t>Feature 6: </a:t>
            </a:r>
            <a:r>
              <a:rPr lang="en-NZ" sz="1600" dirty="0">
                <a:solidFill>
                  <a:srgbClr val="6A3A20"/>
                </a:solidFill>
              </a:rPr>
              <a:t>Exit Game</a:t>
            </a:r>
          </a:p>
        </p:txBody>
      </p:sp>
      <p:sp>
        <p:nvSpPr>
          <p:cNvPr id="7" name="TextBox 6">
            <a:extLst>
              <a:ext uri="{FF2B5EF4-FFF2-40B4-BE49-F238E27FC236}">
                <a16:creationId xmlns:a16="http://schemas.microsoft.com/office/drawing/2014/main" id="{F9D8EAD0-E319-4720-B966-D6E611CE8E47}"/>
              </a:ext>
            </a:extLst>
          </p:cNvPr>
          <p:cNvSpPr txBox="1"/>
          <p:nvPr/>
        </p:nvSpPr>
        <p:spPr>
          <a:xfrm>
            <a:off x="693812" y="2322954"/>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LevelOne</a:t>
            </a:r>
            <a:r>
              <a:rPr lang="en-NZ" dirty="0"/>
              <a:t> Lines 30 - 33</a:t>
            </a:r>
          </a:p>
        </p:txBody>
      </p:sp>
      <p:pic>
        <p:nvPicPr>
          <p:cNvPr id="3" name="Picture 2">
            <a:extLst>
              <a:ext uri="{FF2B5EF4-FFF2-40B4-BE49-F238E27FC236}">
                <a16:creationId xmlns:a16="http://schemas.microsoft.com/office/drawing/2014/main" id="{B9331D40-7D8A-4C55-BC31-22FD2CCC9163}"/>
              </a:ext>
            </a:extLst>
          </p:cNvPr>
          <p:cNvPicPr>
            <a:picLocks noChangeAspect="1"/>
          </p:cNvPicPr>
          <p:nvPr/>
        </p:nvPicPr>
        <p:blipFill>
          <a:blip r:embed="rId2"/>
          <a:stretch>
            <a:fillRect/>
          </a:stretch>
        </p:blipFill>
        <p:spPr>
          <a:xfrm>
            <a:off x="2308224" y="1340768"/>
            <a:ext cx="7572375" cy="885825"/>
          </a:xfrm>
          <a:prstGeom prst="rect">
            <a:avLst/>
          </a:prstGeom>
        </p:spPr>
      </p:pic>
      <p:sp>
        <p:nvSpPr>
          <p:cNvPr id="8" name="TextBox 7">
            <a:extLst>
              <a:ext uri="{FF2B5EF4-FFF2-40B4-BE49-F238E27FC236}">
                <a16:creationId xmlns:a16="http://schemas.microsoft.com/office/drawing/2014/main" id="{AA89BA91-855A-42E4-B84A-9CD011236C9C}"/>
              </a:ext>
            </a:extLst>
          </p:cNvPr>
          <p:cNvSpPr txBox="1"/>
          <p:nvPr/>
        </p:nvSpPr>
        <p:spPr>
          <a:xfrm>
            <a:off x="837828" y="4941168"/>
            <a:ext cx="1166529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-WinForm-Drawing\</a:t>
            </a:r>
            <a:r>
              <a:rPr lang="en-NZ" dirty="0" err="1"/>
              <a:t>GamePlayer</a:t>
            </a:r>
            <a:r>
              <a:rPr lang="en-NZ" dirty="0"/>
              <a:t>\</a:t>
            </a:r>
            <a:r>
              <a:rPr lang="en-NZ" dirty="0" err="1"/>
              <a:t>ControllerView</a:t>
            </a:r>
            <a:r>
              <a:rPr lang="en-NZ" dirty="0"/>
              <a:t>\</a:t>
            </a:r>
            <a:r>
              <a:rPr lang="en-NZ" dirty="0" err="1"/>
              <a:t>LevelOne</a:t>
            </a:r>
            <a:r>
              <a:rPr lang="en-NZ" dirty="0"/>
              <a:t> Lines 35 - 39</a:t>
            </a:r>
          </a:p>
        </p:txBody>
      </p:sp>
      <p:pic>
        <p:nvPicPr>
          <p:cNvPr id="9" name="Picture 8">
            <a:extLst>
              <a:ext uri="{FF2B5EF4-FFF2-40B4-BE49-F238E27FC236}">
                <a16:creationId xmlns:a16="http://schemas.microsoft.com/office/drawing/2014/main" id="{92A71730-CC21-4680-B237-6C83BB7643D2}"/>
              </a:ext>
            </a:extLst>
          </p:cNvPr>
          <p:cNvPicPr>
            <a:picLocks noChangeAspect="1"/>
          </p:cNvPicPr>
          <p:nvPr/>
        </p:nvPicPr>
        <p:blipFill>
          <a:blip r:embed="rId2"/>
          <a:stretch>
            <a:fillRect/>
          </a:stretch>
        </p:blipFill>
        <p:spPr>
          <a:xfrm>
            <a:off x="2452240" y="3958982"/>
            <a:ext cx="7572375" cy="885825"/>
          </a:xfrm>
          <a:prstGeom prst="rect">
            <a:avLst/>
          </a:prstGeom>
        </p:spPr>
      </p:pic>
      <p:sp>
        <p:nvSpPr>
          <p:cNvPr id="10" name="TextBox 9">
            <a:extLst>
              <a:ext uri="{FF2B5EF4-FFF2-40B4-BE49-F238E27FC236}">
                <a16:creationId xmlns:a16="http://schemas.microsoft.com/office/drawing/2014/main" id="{CD1E95BC-BA0D-458D-B089-8F46A5AB26A4}"/>
              </a:ext>
            </a:extLst>
          </p:cNvPr>
          <p:cNvSpPr txBox="1"/>
          <p:nvPr/>
        </p:nvSpPr>
        <p:spPr>
          <a:xfrm>
            <a:off x="5506833" y="959815"/>
            <a:ext cx="1561146" cy="369332"/>
          </a:xfrm>
          <a:prstGeom prst="rect">
            <a:avLst/>
          </a:prstGeom>
          <a:noFill/>
        </p:spPr>
        <p:txBody>
          <a:bodyPr wrap="square" rtlCol="0">
            <a:spAutoFit/>
          </a:bodyPr>
          <a:lstStyle/>
          <a:p>
            <a:pPr lvl="0"/>
            <a:r>
              <a:rPr lang="en-NZ" b="1" dirty="0"/>
              <a:t>Level One</a:t>
            </a:r>
            <a:endParaRPr lang="en-NZ" sz="1600" dirty="0">
              <a:solidFill>
                <a:srgbClr val="6A3A20"/>
              </a:solidFill>
            </a:endParaRPr>
          </a:p>
        </p:txBody>
      </p:sp>
      <p:sp>
        <p:nvSpPr>
          <p:cNvPr id="11" name="TextBox 10">
            <a:extLst>
              <a:ext uri="{FF2B5EF4-FFF2-40B4-BE49-F238E27FC236}">
                <a16:creationId xmlns:a16="http://schemas.microsoft.com/office/drawing/2014/main" id="{C462E6E2-F2C0-4370-879D-87A7A2EDC376}"/>
              </a:ext>
            </a:extLst>
          </p:cNvPr>
          <p:cNvSpPr txBox="1"/>
          <p:nvPr/>
        </p:nvSpPr>
        <p:spPr>
          <a:xfrm>
            <a:off x="5590356" y="3183167"/>
            <a:ext cx="1561146" cy="369332"/>
          </a:xfrm>
          <a:prstGeom prst="rect">
            <a:avLst/>
          </a:prstGeom>
          <a:noFill/>
        </p:spPr>
        <p:txBody>
          <a:bodyPr wrap="square" rtlCol="0">
            <a:spAutoFit/>
          </a:bodyPr>
          <a:lstStyle/>
          <a:p>
            <a:pPr lvl="0"/>
            <a:r>
              <a:rPr lang="en-NZ" b="1" dirty="0"/>
              <a:t>Level Two</a:t>
            </a:r>
            <a:endParaRPr lang="en-NZ" sz="1600" dirty="0">
              <a:solidFill>
                <a:srgbClr val="6A3A20"/>
              </a:solidFill>
            </a:endParaRPr>
          </a:p>
        </p:txBody>
      </p:sp>
    </p:spTree>
    <p:extLst>
      <p:ext uri="{BB962C8B-B14F-4D97-AF65-F5344CB8AC3E}">
        <p14:creationId xmlns:p14="http://schemas.microsoft.com/office/powerpoint/2010/main" val="427797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998068" y="2541021"/>
            <a:ext cx="6474940" cy="899103"/>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dirty="0"/>
              <a:t>Model Two - Game Player</a:t>
            </a:r>
          </a:p>
        </p:txBody>
      </p:sp>
      <p:sp>
        <p:nvSpPr>
          <p:cNvPr id="4" name="Title 1">
            <a:extLst>
              <a:ext uri="{FF2B5EF4-FFF2-40B4-BE49-F238E27FC236}">
                <a16:creationId xmlns:a16="http://schemas.microsoft.com/office/drawing/2014/main" id="{137DEFD0-700B-45CF-BC7C-5016F73D436C}"/>
              </a:ext>
            </a:extLst>
          </p:cNvPr>
          <p:cNvSpPr txBox="1">
            <a:spLocks/>
          </p:cNvSpPr>
          <p:nvPr/>
        </p:nvSpPr>
        <p:spPr>
          <a:xfrm>
            <a:off x="2133972" y="3627522"/>
            <a:ext cx="8784976" cy="720080"/>
          </a:xfrm>
          <a:prstGeom prst="rect">
            <a:avLst/>
          </a:prstGeom>
        </p:spPr>
        <p:txBody>
          <a:bodyPr vert="horz" lIns="91440" tIns="45720" rIns="91440" bIns="45720" rtlCol="0" anchor="b">
            <a:normAutofit fontScale="4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b="1" dirty="0"/>
              <a:t>Rebuilt of the Model </a:t>
            </a:r>
            <a:r>
              <a:rPr lang="en-US" sz="5400" dirty="0"/>
              <a:t>Created for 15% Halfway presentation </a:t>
            </a:r>
          </a:p>
        </p:txBody>
      </p:sp>
    </p:spTree>
    <p:extLst>
      <p:ext uri="{BB962C8B-B14F-4D97-AF65-F5344CB8AC3E}">
        <p14:creationId xmlns:p14="http://schemas.microsoft.com/office/powerpoint/2010/main" val="85495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C0B9AD6-604F-4A6B-AADE-6D62D2CA0E56}"/>
              </a:ext>
            </a:extLst>
          </p:cNvPr>
          <p:cNvSpPr txBox="1">
            <a:spLocks/>
          </p:cNvSpPr>
          <p:nvPr/>
        </p:nvSpPr>
        <p:spPr>
          <a:xfrm>
            <a:off x="2866815" y="404664"/>
            <a:ext cx="6455194" cy="646668"/>
          </a:xfrm>
          <a:prstGeom prst="rect">
            <a:avLst/>
          </a:prstGeom>
        </p:spPr>
        <p:txBody>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b="1" dirty="0">
                <a:latin typeface="Calibri Light" panose="020F0302020204030204" pitchFamily="34" charset="0"/>
                <a:cs typeface="Calibri Light" panose="020F0302020204030204" pitchFamily="34" charset="0"/>
              </a:rPr>
              <a:t>Sokoban Game Player – Must Features</a:t>
            </a:r>
            <a:endParaRPr lang="en-NZ" b="1"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E6387A36-0051-4713-AFEC-A52AA81948F7}"/>
              </a:ext>
            </a:extLst>
          </p:cNvPr>
          <p:cNvSpPr txBox="1"/>
          <p:nvPr/>
        </p:nvSpPr>
        <p:spPr>
          <a:xfrm>
            <a:off x="1269876" y="1700807"/>
            <a:ext cx="3904735" cy="3693319"/>
          </a:xfrm>
          <a:prstGeom prst="rect">
            <a:avLst/>
          </a:prstGeom>
          <a:noFill/>
        </p:spPr>
        <p:txBody>
          <a:bodyPr wrap="square" rtlCol="0">
            <a:spAutoFit/>
          </a:bodyPr>
          <a:lstStyle/>
          <a:p>
            <a:r>
              <a:rPr lang="en-US" b="1" dirty="0">
                <a:latin typeface="Calibri Light" panose="020F0302020204030204" pitchFamily="34" charset="0"/>
                <a:cs typeface="Calibri Light" panose="020F0302020204030204" pitchFamily="34" charset="0"/>
              </a:rPr>
              <a:t>1. There is only one Player.</a:t>
            </a:r>
          </a:p>
          <a:p>
            <a:r>
              <a:rPr lang="en-US" b="1" dirty="0">
                <a:latin typeface="Calibri Light" panose="020F0302020204030204" pitchFamily="34" charset="0"/>
                <a:cs typeface="Calibri Light" panose="020F0302020204030204" pitchFamily="34" charset="0"/>
              </a:rPr>
              <a:t>2. There is at least one Box.</a:t>
            </a:r>
          </a:p>
          <a:p>
            <a:r>
              <a:rPr lang="en-US" b="1" dirty="0">
                <a:latin typeface="Calibri Light" panose="020F0302020204030204" pitchFamily="34" charset="0"/>
                <a:cs typeface="Calibri Light" panose="020F0302020204030204" pitchFamily="34" charset="0"/>
              </a:rPr>
              <a:t>3. There is at least one Goal.</a:t>
            </a:r>
          </a:p>
          <a:p>
            <a:r>
              <a:rPr lang="en-US" b="1" dirty="0">
                <a:latin typeface="Calibri Light" panose="020F0302020204030204" pitchFamily="34" charset="0"/>
                <a:cs typeface="Calibri Light" panose="020F0302020204030204" pitchFamily="34" charset="0"/>
              </a:rPr>
              <a:t>4. Player can move one step at a time.</a:t>
            </a:r>
          </a:p>
          <a:p>
            <a:r>
              <a:rPr lang="en-US" b="1" dirty="0">
                <a:latin typeface="Calibri Light" panose="020F0302020204030204" pitchFamily="34" charset="0"/>
                <a:cs typeface="Calibri Light" panose="020F0302020204030204" pitchFamily="34" charset="0"/>
              </a:rPr>
              <a:t>5. Player can move up.</a:t>
            </a:r>
          </a:p>
          <a:p>
            <a:r>
              <a:rPr lang="en-US" b="1" dirty="0">
                <a:latin typeface="Calibri Light" panose="020F0302020204030204" pitchFamily="34" charset="0"/>
                <a:cs typeface="Calibri Light" panose="020F0302020204030204" pitchFamily="34" charset="0"/>
              </a:rPr>
              <a:t>6. Player can move down.</a:t>
            </a:r>
          </a:p>
          <a:p>
            <a:r>
              <a:rPr lang="en-US" b="1" dirty="0">
                <a:latin typeface="Calibri Light" panose="020F0302020204030204" pitchFamily="34" charset="0"/>
                <a:cs typeface="Calibri Light" panose="020F0302020204030204" pitchFamily="34" charset="0"/>
              </a:rPr>
              <a:t>7. Player can move left.</a:t>
            </a:r>
          </a:p>
          <a:p>
            <a:r>
              <a:rPr lang="en-US" b="1" dirty="0">
                <a:latin typeface="Calibri Light" panose="020F0302020204030204" pitchFamily="34" charset="0"/>
                <a:cs typeface="Calibri Light" panose="020F0302020204030204" pitchFamily="34" charset="0"/>
              </a:rPr>
              <a:t>8. Player can move right.</a:t>
            </a:r>
          </a:p>
          <a:p>
            <a:r>
              <a:rPr lang="en-US" b="1" dirty="0">
                <a:latin typeface="Calibri Light" panose="020F0302020204030204" pitchFamily="34" charset="0"/>
                <a:cs typeface="Calibri Light" panose="020F0302020204030204" pitchFamily="34" charset="0"/>
              </a:rPr>
              <a:t>9. Player can move the box left.</a:t>
            </a:r>
          </a:p>
          <a:p>
            <a:r>
              <a:rPr lang="en-US" b="1" dirty="0">
                <a:latin typeface="Calibri Light" panose="020F0302020204030204" pitchFamily="34" charset="0"/>
                <a:cs typeface="Calibri Light" panose="020F0302020204030204" pitchFamily="34" charset="0"/>
              </a:rPr>
              <a:t>10. Player can move the box right.</a:t>
            </a:r>
          </a:p>
          <a:p>
            <a:r>
              <a:rPr lang="en-US" b="1" dirty="0">
                <a:latin typeface="Calibri Light" panose="020F0302020204030204" pitchFamily="34" charset="0"/>
                <a:cs typeface="Calibri Light" panose="020F0302020204030204" pitchFamily="34" charset="0"/>
              </a:rPr>
              <a:t>11.  Player can move the box up.</a:t>
            </a:r>
          </a:p>
          <a:p>
            <a:r>
              <a:rPr lang="en-US" b="1" dirty="0">
                <a:latin typeface="Calibri Light" panose="020F0302020204030204" pitchFamily="34" charset="0"/>
                <a:cs typeface="Calibri Light" panose="020F0302020204030204" pitchFamily="34" charset="0"/>
              </a:rPr>
              <a:t>12. Player can move the box down.</a:t>
            </a:r>
          </a:p>
          <a:p>
            <a:endParaRPr lang="en-NZ" dirty="0"/>
          </a:p>
        </p:txBody>
      </p:sp>
      <p:sp>
        <p:nvSpPr>
          <p:cNvPr id="8" name="TextBox 7">
            <a:extLst>
              <a:ext uri="{FF2B5EF4-FFF2-40B4-BE49-F238E27FC236}">
                <a16:creationId xmlns:a16="http://schemas.microsoft.com/office/drawing/2014/main" id="{C54024D8-07FE-40E6-8E6B-5425F6B435CF}"/>
              </a:ext>
            </a:extLst>
          </p:cNvPr>
          <p:cNvSpPr txBox="1"/>
          <p:nvPr/>
        </p:nvSpPr>
        <p:spPr>
          <a:xfrm>
            <a:off x="6454452" y="1562308"/>
            <a:ext cx="5494637" cy="3693319"/>
          </a:xfrm>
          <a:prstGeom prst="rect">
            <a:avLst/>
          </a:prstGeom>
          <a:noFill/>
        </p:spPr>
        <p:txBody>
          <a:bodyPr wrap="square" rtlCol="0">
            <a:spAutoFit/>
          </a:bodyPr>
          <a:lstStyle/>
          <a:p>
            <a:r>
              <a:rPr lang="en-US" b="1" dirty="0">
                <a:latin typeface="Calibri Light" panose="020F0302020204030204" pitchFamily="34" charset="0"/>
                <a:cs typeface="Calibri Light" panose="020F0302020204030204" pitchFamily="34" charset="0"/>
              </a:rPr>
              <a:t>13. Player can only move one box at a time.</a:t>
            </a:r>
          </a:p>
          <a:p>
            <a:r>
              <a:rPr lang="en-US" b="1" dirty="0">
                <a:latin typeface="Calibri Light" panose="020F0302020204030204" pitchFamily="34" charset="0"/>
                <a:cs typeface="Calibri Light" panose="020F0302020204030204" pitchFamily="34" charset="0"/>
              </a:rPr>
              <a:t>14. Player move into the tile if the box is moved.</a:t>
            </a:r>
          </a:p>
          <a:p>
            <a:r>
              <a:rPr lang="en-US" b="1" dirty="0">
                <a:latin typeface="Calibri Light" panose="020F0302020204030204" pitchFamily="34" charset="0"/>
                <a:cs typeface="Calibri Light" panose="020F0302020204030204" pitchFamily="34" charset="0"/>
              </a:rPr>
              <a:t>15. Player can be on the goal.</a:t>
            </a:r>
          </a:p>
          <a:p>
            <a:r>
              <a:rPr lang="en-US" b="1" dirty="0">
                <a:latin typeface="Calibri Light" panose="020F0302020204030204" pitchFamily="34" charset="0"/>
                <a:cs typeface="Calibri Light" panose="020F0302020204030204" pitchFamily="34" charset="0"/>
              </a:rPr>
              <a:t>16. Player can go through the goal.</a:t>
            </a:r>
          </a:p>
          <a:p>
            <a:r>
              <a:rPr lang="en-US" b="1" dirty="0">
                <a:latin typeface="Calibri Light" panose="020F0302020204030204" pitchFamily="34" charset="0"/>
                <a:cs typeface="Calibri Light" panose="020F0302020204030204" pitchFamily="34" charset="0"/>
              </a:rPr>
              <a:t>17. Player can't go through the box.</a:t>
            </a:r>
          </a:p>
          <a:p>
            <a:r>
              <a:rPr lang="en-US" b="1" dirty="0">
                <a:latin typeface="Calibri Light" panose="020F0302020204030204" pitchFamily="34" charset="0"/>
                <a:cs typeface="Calibri Light" panose="020F0302020204030204" pitchFamily="34" charset="0"/>
              </a:rPr>
              <a:t>18. Player can't go through the wall.</a:t>
            </a:r>
          </a:p>
          <a:p>
            <a:r>
              <a:rPr lang="en-US" b="1" dirty="0">
                <a:latin typeface="Calibri Light" panose="020F0302020204030204" pitchFamily="34" charset="0"/>
                <a:cs typeface="Calibri Light" panose="020F0302020204030204" pitchFamily="34" charset="0"/>
              </a:rPr>
              <a:t>19. Box cannot not go through the wall.</a:t>
            </a:r>
          </a:p>
          <a:p>
            <a:r>
              <a:rPr lang="en-US" b="1" dirty="0">
                <a:latin typeface="Calibri Light" panose="020F0302020204030204" pitchFamily="34" charset="0"/>
                <a:cs typeface="Calibri Light" panose="020F0302020204030204" pitchFamily="34" charset="0"/>
              </a:rPr>
              <a:t>20. Box can be on the goal.</a:t>
            </a:r>
          </a:p>
          <a:p>
            <a:r>
              <a:rPr lang="en-US" b="1" dirty="0">
                <a:latin typeface="Calibri Light" panose="020F0302020204030204" pitchFamily="34" charset="0"/>
                <a:cs typeface="Calibri Light" panose="020F0302020204030204" pitchFamily="34" charset="0"/>
              </a:rPr>
              <a:t>21. Box can be moved from the goal.</a:t>
            </a:r>
          </a:p>
          <a:p>
            <a:r>
              <a:rPr lang="en-US" b="1" dirty="0">
                <a:latin typeface="Calibri Light" panose="020F0302020204030204" pitchFamily="34" charset="0"/>
                <a:cs typeface="Calibri Light" panose="020F0302020204030204" pitchFamily="34" charset="0"/>
              </a:rPr>
              <a:t>22. Player cannot move the wall.</a:t>
            </a:r>
          </a:p>
          <a:p>
            <a:r>
              <a:rPr lang="en-US" b="1" dirty="0">
                <a:latin typeface="Calibri Light" panose="020F0302020204030204" pitchFamily="34" charset="0"/>
                <a:cs typeface="Calibri Light" panose="020F0302020204030204" pitchFamily="34" charset="0"/>
              </a:rPr>
              <a:t>23. Indication when the box is on the goal</a:t>
            </a:r>
          </a:p>
          <a:p>
            <a:r>
              <a:rPr lang="en-US" b="1" dirty="0">
                <a:latin typeface="Calibri Light" panose="020F0302020204030204" pitchFamily="34" charset="0"/>
                <a:cs typeface="Calibri Light" panose="020F0302020204030204" pitchFamily="34" charset="0"/>
              </a:rPr>
              <a:t>24. Level is complete when all the box are on the goal</a:t>
            </a:r>
          </a:p>
          <a:p>
            <a:r>
              <a:rPr lang="en-US" b="1" dirty="0">
                <a:latin typeface="Calibri Light" panose="020F0302020204030204" pitchFamily="34" charset="0"/>
                <a:cs typeface="Calibri Light" panose="020F0302020204030204" pitchFamily="34" charset="0"/>
              </a:rPr>
              <a:t>25. Count player moves</a:t>
            </a:r>
          </a:p>
        </p:txBody>
      </p:sp>
    </p:spTree>
    <p:extLst>
      <p:ext uri="{BB962C8B-B14F-4D97-AF65-F5344CB8AC3E}">
        <p14:creationId xmlns:p14="http://schemas.microsoft.com/office/powerpoint/2010/main" val="191861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146A-CBF0-4F04-8425-57AC60027462}"/>
              </a:ext>
            </a:extLst>
          </p:cNvPr>
          <p:cNvSpPr>
            <a:spLocks noGrp="1"/>
          </p:cNvSpPr>
          <p:nvPr>
            <p:ph type="title"/>
          </p:nvPr>
        </p:nvSpPr>
        <p:spPr>
          <a:xfrm>
            <a:off x="1629916" y="620688"/>
            <a:ext cx="9751060" cy="1168400"/>
          </a:xfrm>
        </p:spPr>
        <p:txBody>
          <a:bodyPr>
            <a:normAutofit/>
          </a:bodyPr>
          <a:lstStyle/>
          <a:p>
            <a:r>
              <a:rPr lang="en-US" b="1" dirty="0">
                <a:solidFill>
                  <a:schemeClr val="tx1"/>
                </a:solidFill>
                <a:latin typeface="Calibri Light" panose="020F0302020204030204" pitchFamily="34" charset="0"/>
                <a:cs typeface="Calibri Light" panose="020F0302020204030204" pitchFamily="34" charset="0"/>
              </a:rPr>
              <a:t>Sokoban Game Player – Must Features Implementation</a:t>
            </a:r>
            <a:endParaRPr lang="en-NZ" b="1" dirty="0">
              <a:solidFill>
                <a:schemeClr val="tx1"/>
              </a:solidFill>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id="{226A6286-4C0B-49B0-B4FD-971986939AB0}"/>
              </a:ext>
            </a:extLst>
          </p:cNvPr>
          <p:cNvSpPr>
            <a:spLocks noGrp="1"/>
          </p:cNvSpPr>
          <p:nvPr>
            <p:ph idx="1"/>
          </p:nvPr>
        </p:nvSpPr>
        <p:spPr>
          <a:xfrm>
            <a:off x="3646140" y="2204864"/>
            <a:ext cx="5616624" cy="3600400"/>
          </a:xfrm>
        </p:spPr>
        <p:txBody>
          <a:bodyPr>
            <a:normAutofit/>
          </a:bodyPr>
          <a:lstStyle/>
          <a:p>
            <a:pPr marL="0" indent="0">
              <a:buNone/>
            </a:pPr>
            <a:r>
              <a:rPr lang="en-US" sz="1800" b="1" dirty="0">
                <a:latin typeface="Calibri Light" panose="020F0302020204030204" pitchFamily="34" charset="0"/>
                <a:cs typeface="Calibri Light" panose="020F0302020204030204" pitchFamily="34" charset="0"/>
              </a:rPr>
              <a:t>1. There is only one Player</a:t>
            </a:r>
          </a:p>
          <a:p>
            <a:pPr lvl="1">
              <a:buFont typeface="Arial" panose="020B0604020202020204" pitchFamily="34" charset="0"/>
              <a:buChar char="•"/>
            </a:pPr>
            <a:r>
              <a:rPr lang="en-US" sz="1699" dirty="0">
                <a:latin typeface="Calibri" panose="020F0502020204030204" pitchFamily="34" charset="0"/>
                <a:cs typeface="Calibri" panose="020F0502020204030204" pitchFamily="34" charset="0"/>
              </a:rPr>
              <a:t>File: </a:t>
            </a:r>
            <a:r>
              <a:rPr lang="en-US" sz="1699" dirty="0" err="1">
                <a:latin typeface="Calibri" panose="020F0502020204030204" pitchFamily="34" charset="0"/>
                <a:cs typeface="Calibri" panose="020F0502020204030204" pitchFamily="34" charset="0"/>
              </a:rPr>
              <a:t>Wharehouse.cs</a:t>
            </a:r>
            <a:r>
              <a:rPr lang="en-US" sz="1699" dirty="0">
                <a:latin typeface="Calibri" panose="020F0502020204030204" pitchFamily="34" charset="0"/>
                <a:cs typeface="Calibri" panose="020F0502020204030204" pitchFamily="34" charset="0"/>
              </a:rPr>
              <a:t> </a:t>
            </a:r>
          </a:p>
          <a:p>
            <a:pPr marL="742950" lvl="1" indent="-285750" defTabSz="457200">
              <a:spcBef>
                <a:spcPct val="20000"/>
              </a:spcBef>
              <a:spcAft>
                <a:spcPts val="600"/>
              </a:spcAft>
              <a:buClr>
                <a:schemeClr val="accent1"/>
              </a:buClr>
              <a:buSzPct val="115000"/>
              <a:buFont typeface="Arial"/>
              <a:buChar char="•"/>
            </a:pPr>
            <a:r>
              <a:rPr lang="en-US" sz="1400" b="1" dirty="0">
                <a:latin typeface="Calibri" panose="020F0502020204030204" pitchFamily="34" charset="0"/>
                <a:cs typeface="Calibri" panose="020F0502020204030204" pitchFamily="34" charset="0"/>
              </a:rPr>
              <a:t>Class </a:t>
            </a:r>
            <a:r>
              <a:rPr lang="en-US" sz="1400" dirty="0" err="1">
                <a:latin typeface="Calibri" panose="020F0502020204030204" pitchFamily="34" charset="0"/>
                <a:cs typeface="Calibri" panose="020F0502020204030204" pitchFamily="34" charset="0"/>
              </a:rPr>
              <a:t>Wharehouse</a:t>
            </a:r>
            <a:r>
              <a:rPr lang="en-US" sz="1400" b="1" dirty="0">
                <a:latin typeface="Calibri" panose="020F0502020204030204" pitchFamily="34" charset="0"/>
                <a:cs typeface="Calibri" panose="020F0502020204030204" pitchFamily="34" charset="0"/>
              </a:rPr>
              <a:t>, </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property mover.</a:t>
            </a:r>
          </a:p>
          <a:p>
            <a:pPr marL="0" indent="0">
              <a:buNone/>
            </a:pPr>
            <a:r>
              <a:rPr lang="en-US" sz="1800" b="1" dirty="0">
                <a:latin typeface="Calibri Light" panose="020F0302020204030204" pitchFamily="34" charset="0"/>
                <a:cs typeface="Calibri Light" panose="020F0302020204030204" pitchFamily="34" charset="0"/>
              </a:rPr>
              <a:t>2. There is at least one Box</a:t>
            </a:r>
          </a:p>
          <a:p>
            <a:pPr lvl="1"/>
            <a:r>
              <a:rPr lang="en-US" sz="1699" dirty="0">
                <a:latin typeface="Calibri" panose="020F0502020204030204" pitchFamily="34" charset="0"/>
                <a:cs typeface="Calibri" panose="020F0502020204030204" pitchFamily="34" charset="0"/>
              </a:rPr>
              <a:t>File: </a:t>
            </a:r>
            <a:r>
              <a:rPr lang="en-US" sz="1699" dirty="0" err="1">
                <a:latin typeface="Calibri" panose="020F0502020204030204" pitchFamily="34" charset="0"/>
                <a:cs typeface="Calibri" panose="020F0502020204030204" pitchFamily="34" charset="0"/>
              </a:rPr>
              <a:t>Wharehouse.cs</a:t>
            </a:r>
            <a:r>
              <a:rPr lang="en-US" sz="1699" dirty="0">
                <a:latin typeface="Calibri" panose="020F0502020204030204" pitchFamily="34" charset="0"/>
                <a:cs typeface="Calibri" panose="020F0502020204030204" pitchFamily="34" charset="0"/>
              </a:rPr>
              <a:t> </a:t>
            </a:r>
            <a:endParaRPr lang="en-US" sz="1699" b="1" dirty="0">
              <a:latin typeface="Calibri Light" panose="020F0302020204030204" pitchFamily="34" charset="0"/>
              <a:cs typeface="Calibri Light" panose="020F0302020204030204" pitchFamily="34" charset="0"/>
            </a:endParaRPr>
          </a:p>
          <a:p>
            <a:pPr lvl="2"/>
            <a:r>
              <a:rPr lang="en-US" sz="1400" b="1" dirty="0">
                <a:latin typeface="Calibri" panose="020F0502020204030204" pitchFamily="34" charset="0"/>
                <a:cs typeface="Calibri" panose="020F0502020204030204" pitchFamily="34" charset="0"/>
              </a:rPr>
              <a:t>Class </a:t>
            </a:r>
            <a:r>
              <a:rPr lang="en-US" sz="1400" b="1" dirty="0" err="1">
                <a:latin typeface="Calibri" panose="020F0502020204030204" pitchFamily="34" charset="0"/>
                <a:cs typeface="Calibri" panose="020F0502020204030204" pitchFamily="34" charset="0"/>
              </a:rPr>
              <a:t>Wharehouse</a:t>
            </a:r>
            <a:r>
              <a:rPr lang="en-US" sz="1400" b="1" dirty="0">
                <a:latin typeface="Calibri" panose="020F0502020204030204" pitchFamily="34" charset="0"/>
                <a:cs typeface="Calibri" panose="020F0502020204030204" pitchFamily="34" charset="0"/>
              </a:rPr>
              <a:t>, </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property </a:t>
            </a:r>
            <a:r>
              <a:rPr lang="en-US" sz="1400" dirty="0" err="1">
                <a:solidFill>
                  <a:schemeClr val="tx1">
                    <a:lumMod val="85000"/>
                    <a:lumOff val="15000"/>
                  </a:schemeClr>
                </a:solidFill>
                <a:latin typeface="Calibri Light" panose="020F0302020204030204" pitchFamily="34" charset="0"/>
                <a:cs typeface="Calibri Light" panose="020F0302020204030204" pitchFamily="34" charset="0"/>
              </a:rPr>
              <a:t>allMyBoxes</a:t>
            </a:r>
            <a:endParaRPr lang="en-US" sz="1400" dirty="0">
              <a:solidFill>
                <a:schemeClr val="tx1">
                  <a:lumMod val="85000"/>
                  <a:lumOff val="15000"/>
                </a:schemeClr>
              </a:solidFill>
              <a:latin typeface="Calibri Light" panose="020F0302020204030204" pitchFamily="34" charset="0"/>
              <a:cs typeface="Calibri Light" panose="020F0302020204030204" pitchFamily="34" charset="0"/>
            </a:endParaRPr>
          </a:p>
          <a:p>
            <a:pPr marL="0" indent="0">
              <a:buNone/>
            </a:pPr>
            <a:r>
              <a:rPr lang="en-US" sz="1800" b="1" dirty="0">
                <a:latin typeface="Calibri Light" panose="020F0302020204030204" pitchFamily="34" charset="0"/>
                <a:cs typeface="Calibri Light" panose="020F0302020204030204" pitchFamily="34" charset="0"/>
              </a:rPr>
              <a:t>3. There is at least one Goal</a:t>
            </a:r>
          </a:p>
          <a:p>
            <a:pPr lvl="1"/>
            <a:r>
              <a:rPr lang="en-US" sz="1699" dirty="0">
                <a:latin typeface="Calibri" panose="020F0502020204030204" pitchFamily="34" charset="0"/>
                <a:cs typeface="Calibri" panose="020F0502020204030204" pitchFamily="34" charset="0"/>
              </a:rPr>
              <a:t>File: </a:t>
            </a:r>
            <a:r>
              <a:rPr lang="en-US" sz="1699" dirty="0" err="1">
                <a:latin typeface="Calibri" panose="020F0502020204030204" pitchFamily="34" charset="0"/>
                <a:cs typeface="Calibri" panose="020F0502020204030204" pitchFamily="34" charset="0"/>
              </a:rPr>
              <a:t>Wharehouse.cs</a:t>
            </a:r>
            <a:r>
              <a:rPr lang="en-US" sz="1699" dirty="0">
                <a:latin typeface="Calibri" panose="020F0502020204030204" pitchFamily="34" charset="0"/>
                <a:cs typeface="Calibri" panose="020F0502020204030204" pitchFamily="34" charset="0"/>
              </a:rPr>
              <a:t> </a:t>
            </a:r>
          </a:p>
          <a:p>
            <a:pPr lvl="2"/>
            <a:r>
              <a:rPr lang="en-US" sz="1400" b="1" dirty="0">
                <a:latin typeface="Calibri" panose="020F0502020204030204" pitchFamily="34" charset="0"/>
                <a:cs typeface="Calibri" panose="020F0502020204030204" pitchFamily="34" charset="0"/>
              </a:rPr>
              <a:t>Class </a:t>
            </a:r>
            <a:r>
              <a:rPr lang="en-US" sz="1400" b="1" dirty="0" err="1">
                <a:latin typeface="Calibri" panose="020F0502020204030204" pitchFamily="34" charset="0"/>
                <a:cs typeface="Calibri" panose="020F0502020204030204" pitchFamily="34" charset="0"/>
              </a:rPr>
              <a:t>Wharehouse</a:t>
            </a:r>
            <a:r>
              <a:rPr lang="en-US" sz="1400" b="1" dirty="0">
                <a:latin typeface="Calibri" panose="020F0502020204030204" pitchFamily="34" charset="0"/>
                <a:cs typeface="Calibri" panose="020F0502020204030204" pitchFamily="34" charset="0"/>
              </a:rPr>
              <a:t>, </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property </a:t>
            </a:r>
            <a:r>
              <a:rPr lang="en-US" sz="1400" dirty="0" err="1">
                <a:solidFill>
                  <a:schemeClr val="tx1">
                    <a:lumMod val="85000"/>
                    <a:lumOff val="15000"/>
                  </a:schemeClr>
                </a:solidFill>
                <a:latin typeface="Calibri Light" panose="020F0302020204030204" pitchFamily="34" charset="0"/>
                <a:cs typeface="Calibri Light" panose="020F0302020204030204" pitchFamily="34" charset="0"/>
              </a:rPr>
              <a:t>allMyGoals</a:t>
            </a:r>
            <a:endParaRPr lang="en-US" sz="1400" dirty="0">
              <a:solidFill>
                <a:schemeClr val="tx1">
                  <a:lumMod val="85000"/>
                  <a:lumOff val="15000"/>
                </a:schemeClr>
              </a:solidFill>
              <a:latin typeface="Calibri Light" panose="020F0302020204030204" pitchFamily="34" charset="0"/>
              <a:cs typeface="Calibri Light" panose="020F0302020204030204" pitchFamily="34" charset="0"/>
            </a:endParaRPr>
          </a:p>
          <a:p>
            <a:pPr marL="342797" indent="-342797">
              <a:buFont typeface="+mj-lt"/>
              <a:buAutoNum type="arabicPeriod"/>
            </a:pPr>
            <a:endParaRPr lang="en-NZ" sz="1799" dirty="0"/>
          </a:p>
          <a:p>
            <a:pPr marL="342797" indent="-342797">
              <a:buFont typeface="+mj-lt"/>
              <a:buAutoNum type="arabicPeriod"/>
            </a:pPr>
            <a:endParaRPr lang="en-US" sz="1799" dirty="0"/>
          </a:p>
        </p:txBody>
      </p:sp>
    </p:spTree>
    <p:extLst>
      <p:ext uri="{BB962C8B-B14F-4D97-AF65-F5344CB8AC3E}">
        <p14:creationId xmlns:p14="http://schemas.microsoft.com/office/powerpoint/2010/main" val="215398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39C091F-0140-42BE-9F7C-5EA4B45E6C75}"/>
              </a:ext>
            </a:extLst>
          </p:cNvPr>
          <p:cNvSpPr txBox="1">
            <a:spLocks/>
          </p:cNvSpPr>
          <p:nvPr/>
        </p:nvSpPr>
        <p:spPr>
          <a:xfrm>
            <a:off x="4584450" y="1503392"/>
            <a:ext cx="4534298" cy="2501672"/>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NZ" sz="1400" b="1" dirty="0">
              <a:solidFill>
                <a:schemeClr val="tx1"/>
              </a:solidFill>
              <a:latin typeface="Calibri Light" panose="020F0302020204030204" pitchFamily="34" charset="0"/>
              <a:cs typeface="Calibri Light" panose="020F0302020204030204" pitchFamily="34" charset="0"/>
            </a:endParaRPr>
          </a:p>
          <a:p>
            <a:pPr marL="0" indent="0">
              <a:buNone/>
            </a:pPr>
            <a:r>
              <a:rPr lang="en-US" sz="1800" b="1" dirty="0">
                <a:latin typeface="Calibri Light" panose="020F0302020204030204" pitchFamily="34" charset="0"/>
                <a:cs typeface="Calibri Light" panose="020F0302020204030204" pitchFamily="34" charset="0"/>
              </a:rPr>
              <a:t>4. Player can move one step at a time</a:t>
            </a:r>
          </a:p>
          <a:p>
            <a:pPr marL="0" indent="0">
              <a:buNone/>
            </a:pPr>
            <a:r>
              <a:rPr lang="en-US" sz="1800" b="1" dirty="0">
                <a:latin typeface="Calibri Light" panose="020F0302020204030204" pitchFamily="34" charset="0"/>
                <a:cs typeface="Calibri Light" panose="020F0302020204030204" pitchFamily="34" charset="0"/>
              </a:rPr>
              <a:t>5. Player can move up</a:t>
            </a:r>
          </a:p>
          <a:p>
            <a:pPr marL="0" indent="0">
              <a:buNone/>
            </a:pPr>
            <a:r>
              <a:rPr lang="en-US" sz="1800" b="1" dirty="0">
                <a:latin typeface="Calibri Light" panose="020F0302020204030204" pitchFamily="34" charset="0"/>
                <a:cs typeface="Calibri Light" panose="020F0302020204030204" pitchFamily="34" charset="0"/>
              </a:rPr>
              <a:t>6. Player can move down</a:t>
            </a:r>
          </a:p>
          <a:p>
            <a:pPr marL="0" indent="0">
              <a:buNone/>
            </a:pPr>
            <a:r>
              <a:rPr lang="en-US" sz="1800" b="1" dirty="0">
                <a:latin typeface="Calibri Light" panose="020F0302020204030204" pitchFamily="34" charset="0"/>
                <a:cs typeface="Calibri Light" panose="020F0302020204030204" pitchFamily="34" charset="0"/>
              </a:rPr>
              <a:t>7. Player can move left</a:t>
            </a:r>
          </a:p>
          <a:p>
            <a:pPr marL="0" indent="0">
              <a:buNone/>
            </a:pPr>
            <a:r>
              <a:rPr lang="en-US" sz="1800" b="1" dirty="0">
                <a:latin typeface="Calibri Light" panose="020F0302020204030204" pitchFamily="34" charset="0"/>
                <a:cs typeface="Calibri Light" panose="020F0302020204030204" pitchFamily="34" charset="0"/>
              </a:rPr>
              <a:t>8. Player can move right</a:t>
            </a:r>
          </a:p>
        </p:txBody>
      </p:sp>
      <p:sp>
        <p:nvSpPr>
          <p:cNvPr id="4" name="Content Placeholder 2">
            <a:extLst>
              <a:ext uri="{FF2B5EF4-FFF2-40B4-BE49-F238E27FC236}">
                <a16:creationId xmlns:a16="http://schemas.microsoft.com/office/drawing/2014/main" id="{2F310CE2-AF48-45C4-8A1D-4C3538F4D35C}"/>
              </a:ext>
            </a:extLst>
          </p:cNvPr>
          <p:cNvSpPr txBox="1">
            <a:spLocks/>
          </p:cNvSpPr>
          <p:nvPr/>
        </p:nvSpPr>
        <p:spPr>
          <a:xfrm>
            <a:off x="2638028" y="4005064"/>
            <a:ext cx="7755448" cy="2194297"/>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b="1" dirty="0">
                <a:latin typeface="Calibri Light" panose="020F0302020204030204" pitchFamily="34" charset="0"/>
                <a:cs typeface="Calibri Light" panose="020F0302020204030204" pitchFamily="34" charset="0"/>
              </a:rPr>
              <a:t>File </a:t>
            </a:r>
            <a:r>
              <a:rPr lang="en-US" sz="1600" b="1" dirty="0" err="1">
                <a:latin typeface="Calibri Light" panose="020F0302020204030204" pitchFamily="34" charset="0"/>
                <a:cs typeface="Calibri Light" panose="020F0302020204030204" pitchFamily="34" charset="0"/>
              </a:rPr>
              <a:t>Wharehouse.cs</a:t>
            </a:r>
            <a:endParaRPr lang="en-US" sz="1600" b="1" dirty="0">
              <a:latin typeface="Calibri Light" panose="020F0302020204030204" pitchFamily="34" charset="0"/>
              <a:cs typeface="Calibri Light" panose="020F0302020204030204" pitchFamily="34" charset="0"/>
            </a:endParaRPr>
          </a:p>
          <a:p>
            <a:pPr lvl="1"/>
            <a:r>
              <a:rPr lang="en-US" sz="1600" b="1" dirty="0">
                <a:latin typeface="Calibri Light" panose="020F0302020204030204" pitchFamily="34" charset="0"/>
                <a:cs typeface="Calibri Light" panose="020F0302020204030204" pitchFamily="34" charset="0"/>
              </a:rPr>
              <a:t>Class </a:t>
            </a:r>
            <a:r>
              <a:rPr lang="en-US" sz="1600" b="1" dirty="0" err="1">
                <a:latin typeface="Calibri Light" panose="020F0302020204030204" pitchFamily="34" charset="0"/>
                <a:cs typeface="Calibri Light" panose="020F0302020204030204" pitchFamily="34" charset="0"/>
              </a:rPr>
              <a:t>Wharehouse</a:t>
            </a:r>
            <a:r>
              <a:rPr lang="en-US" sz="1600" b="1" dirty="0">
                <a:latin typeface="Calibri Light" panose="020F0302020204030204" pitchFamily="34" charset="0"/>
                <a:cs typeface="Calibri Light" panose="020F0302020204030204" pitchFamily="34" charset="0"/>
              </a:rPr>
              <a:t>, </a:t>
            </a:r>
            <a:r>
              <a:rPr lang="en-US" sz="1400" dirty="0">
                <a:latin typeface="Calibri Light" panose="020F0302020204030204" pitchFamily="34" charset="0"/>
                <a:cs typeface="Calibri Light" panose="020F0302020204030204" pitchFamily="34" charset="0"/>
              </a:rPr>
              <a:t>method </a:t>
            </a:r>
            <a:r>
              <a:rPr lang="en-US" sz="1400" dirty="0" err="1">
                <a:latin typeface="Calibri Light" panose="020F0302020204030204" pitchFamily="34" charset="0"/>
                <a:cs typeface="Calibri Light" panose="020F0302020204030204" pitchFamily="34" charset="0"/>
              </a:rPr>
              <a:t>Organise</a:t>
            </a:r>
            <a:r>
              <a:rPr lang="en-US" sz="1400" dirty="0">
                <a:latin typeface="Calibri Light" panose="020F0302020204030204" pitchFamily="34" charset="0"/>
                <a:cs typeface="Calibri Light" panose="020F0302020204030204" pitchFamily="34" charset="0"/>
              </a:rPr>
              <a:t>( ) and</a:t>
            </a:r>
          </a:p>
          <a:p>
            <a:r>
              <a:rPr lang="en-US" sz="1600" b="1" dirty="0">
                <a:latin typeface="Calibri Light" panose="020F0302020204030204" pitchFamily="34" charset="0"/>
                <a:cs typeface="Calibri Light" panose="020F0302020204030204" pitchFamily="34" charset="0"/>
              </a:rPr>
              <a:t>File </a:t>
            </a:r>
            <a:r>
              <a:rPr lang="en-US" sz="1600" b="1" dirty="0" err="1">
                <a:latin typeface="Calibri Light" panose="020F0302020204030204" pitchFamily="34" charset="0"/>
                <a:cs typeface="Calibri Light" panose="020F0302020204030204" pitchFamily="34" charset="0"/>
              </a:rPr>
              <a:t>Mover.cs</a:t>
            </a:r>
            <a:endParaRPr lang="en-US" sz="1600" b="1" dirty="0">
              <a:latin typeface="Calibri Light" panose="020F0302020204030204" pitchFamily="34" charset="0"/>
              <a:cs typeface="Calibri Light" panose="020F0302020204030204" pitchFamily="34" charset="0"/>
            </a:endParaRPr>
          </a:p>
          <a:p>
            <a:pPr lvl="1"/>
            <a:r>
              <a:rPr lang="en-US" sz="1600" b="1" dirty="0">
                <a:latin typeface="Calibri Light" panose="020F0302020204030204" pitchFamily="34" charset="0"/>
                <a:cs typeface="Calibri Light" panose="020F0302020204030204" pitchFamily="34" charset="0"/>
              </a:rPr>
              <a:t>Class Player method, </a:t>
            </a:r>
            <a:r>
              <a:rPr lang="en-US" sz="1400" dirty="0">
                <a:latin typeface="Calibri Light" panose="020F0302020204030204" pitchFamily="34" charset="0"/>
                <a:cs typeface="Calibri Light" panose="020F0302020204030204" pitchFamily="34" charset="0"/>
              </a:rPr>
              <a:t>ProcessMove( ) is used for moving the Player is the specified direction.</a:t>
            </a:r>
          </a:p>
        </p:txBody>
      </p:sp>
      <p:sp>
        <p:nvSpPr>
          <p:cNvPr id="5" name="Rectangle 4">
            <a:extLst>
              <a:ext uri="{FF2B5EF4-FFF2-40B4-BE49-F238E27FC236}">
                <a16:creationId xmlns:a16="http://schemas.microsoft.com/office/drawing/2014/main" id="{EDC72A1F-9812-4C39-B5B3-38E4D0378821}"/>
              </a:ext>
            </a:extLst>
          </p:cNvPr>
          <p:cNvSpPr/>
          <p:nvPr/>
        </p:nvSpPr>
        <p:spPr>
          <a:xfrm>
            <a:off x="933207" y="709163"/>
            <a:ext cx="10408114" cy="561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b="1" dirty="0">
                <a:solidFill>
                  <a:schemeClr val="tx1"/>
                </a:solidFill>
                <a:latin typeface="Calibri Light" panose="020F0302020204030204" pitchFamily="34" charset="0"/>
                <a:cs typeface="Calibri Light" panose="020F0302020204030204" pitchFamily="34" charset="0"/>
              </a:rPr>
              <a:t>Sokoban Game Player Must Features Implementation </a:t>
            </a:r>
            <a:endParaRPr lang="en-NZ" sz="2799" b="1" dirty="0">
              <a:solidFill>
                <a:schemeClr val="tx1"/>
              </a:solidFill>
            </a:endParaRPr>
          </a:p>
        </p:txBody>
      </p:sp>
    </p:spTree>
    <p:extLst>
      <p:ext uri="{BB962C8B-B14F-4D97-AF65-F5344CB8AC3E}">
        <p14:creationId xmlns:p14="http://schemas.microsoft.com/office/powerpoint/2010/main" val="352270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3E9AC5B-03FA-48B0-81F4-AAB11BADA07B}"/>
              </a:ext>
            </a:extLst>
          </p:cNvPr>
          <p:cNvSpPr txBox="1">
            <a:spLocks/>
          </p:cNvSpPr>
          <p:nvPr/>
        </p:nvSpPr>
        <p:spPr>
          <a:xfrm>
            <a:off x="4366220" y="1522016"/>
            <a:ext cx="3808244" cy="1913753"/>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800" b="1" dirty="0">
                <a:solidFill>
                  <a:schemeClr val="tx1"/>
                </a:solidFill>
                <a:latin typeface="Calibri Light" panose="020F0302020204030204" pitchFamily="34" charset="0"/>
                <a:cs typeface="Calibri Light" panose="020F0302020204030204" pitchFamily="34" charset="0"/>
              </a:rPr>
              <a:t>9. Player can move the box left</a:t>
            </a:r>
          </a:p>
          <a:p>
            <a:pPr marL="0" indent="0">
              <a:buNone/>
            </a:pPr>
            <a:r>
              <a:rPr lang="en-US" sz="1800" b="1" dirty="0">
                <a:solidFill>
                  <a:schemeClr val="tx1"/>
                </a:solidFill>
                <a:latin typeface="Calibri Light" panose="020F0302020204030204" pitchFamily="34" charset="0"/>
                <a:cs typeface="Calibri Light" panose="020F0302020204030204" pitchFamily="34" charset="0"/>
              </a:rPr>
              <a:t>10. Player can move the box right</a:t>
            </a:r>
          </a:p>
          <a:p>
            <a:pPr marL="0" indent="0">
              <a:buNone/>
            </a:pPr>
            <a:r>
              <a:rPr lang="en-US" sz="1800" b="1" dirty="0">
                <a:solidFill>
                  <a:schemeClr val="tx1"/>
                </a:solidFill>
                <a:latin typeface="Calibri Light" panose="020F0302020204030204" pitchFamily="34" charset="0"/>
                <a:cs typeface="Calibri Light" panose="020F0302020204030204" pitchFamily="34" charset="0"/>
              </a:rPr>
              <a:t>11.  Player can move the box up</a:t>
            </a:r>
          </a:p>
          <a:p>
            <a:pPr marL="0" indent="0">
              <a:buNone/>
            </a:pPr>
            <a:r>
              <a:rPr lang="en-US" sz="1800" b="1" dirty="0">
                <a:solidFill>
                  <a:schemeClr val="tx1"/>
                </a:solidFill>
                <a:latin typeface="Calibri Light" panose="020F0302020204030204" pitchFamily="34" charset="0"/>
                <a:cs typeface="Calibri Light" panose="020F0302020204030204" pitchFamily="34" charset="0"/>
              </a:rPr>
              <a:t>12. Player can move the box down</a:t>
            </a:r>
          </a:p>
        </p:txBody>
      </p:sp>
      <p:sp>
        <p:nvSpPr>
          <p:cNvPr id="7" name="Rectangle 6">
            <a:extLst>
              <a:ext uri="{FF2B5EF4-FFF2-40B4-BE49-F238E27FC236}">
                <a16:creationId xmlns:a16="http://schemas.microsoft.com/office/drawing/2014/main" id="{D59B09A6-E7F1-443A-82C7-BB2B41B6F4C3}"/>
              </a:ext>
            </a:extLst>
          </p:cNvPr>
          <p:cNvSpPr/>
          <p:nvPr/>
        </p:nvSpPr>
        <p:spPr>
          <a:xfrm>
            <a:off x="933207" y="709163"/>
            <a:ext cx="10408114" cy="561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b="1" dirty="0">
                <a:solidFill>
                  <a:schemeClr val="tx1"/>
                </a:solidFill>
                <a:latin typeface="Calibri Light" panose="020F0302020204030204" pitchFamily="34" charset="0"/>
                <a:cs typeface="Calibri Light" panose="020F0302020204030204" pitchFamily="34" charset="0"/>
              </a:rPr>
              <a:t>Sokoban Game Player Must Features Implementation </a:t>
            </a:r>
            <a:endParaRPr lang="en-NZ" sz="2799" b="1" dirty="0">
              <a:solidFill>
                <a:schemeClr val="tx1"/>
              </a:solidFill>
            </a:endParaRPr>
          </a:p>
        </p:txBody>
      </p:sp>
      <p:sp>
        <p:nvSpPr>
          <p:cNvPr id="5" name="Content Placeholder 2">
            <a:extLst>
              <a:ext uri="{FF2B5EF4-FFF2-40B4-BE49-F238E27FC236}">
                <a16:creationId xmlns:a16="http://schemas.microsoft.com/office/drawing/2014/main" id="{35BA1F50-B9FA-489E-9A80-5BFE3128446E}"/>
              </a:ext>
            </a:extLst>
          </p:cNvPr>
          <p:cNvSpPr txBox="1">
            <a:spLocks/>
          </p:cNvSpPr>
          <p:nvPr/>
        </p:nvSpPr>
        <p:spPr>
          <a:xfrm>
            <a:off x="2277988" y="3375382"/>
            <a:ext cx="7755448" cy="2808312"/>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799" b="1" dirty="0">
                <a:latin typeface="Calibri Light" panose="020F0302020204030204" pitchFamily="34" charset="0"/>
                <a:cs typeface="Calibri Light" panose="020F0302020204030204" pitchFamily="34" charset="0"/>
              </a:rPr>
              <a:t>File </a:t>
            </a:r>
            <a:r>
              <a:rPr lang="en-US" sz="1799" b="1" dirty="0" err="1">
                <a:latin typeface="Calibri Light" panose="020F0302020204030204" pitchFamily="34" charset="0"/>
                <a:cs typeface="Calibri Light" panose="020F0302020204030204" pitchFamily="34" charset="0"/>
              </a:rPr>
              <a:t>Wharehouse.cs</a:t>
            </a:r>
            <a:endParaRPr lang="en-US" sz="1799" b="1" dirty="0">
              <a:latin typeface="Calibri Light" panose="020F0302020204030204" pitchFamily="34" charset="0"/>
              <a:cs typeface="Calibri Light" panose="020F0302020204030204" pitchFamily="34" charset="0"/>
            </a:endParaRPr>
          </a:p>
          <a:p>
            <a:pPr lvl="1"/>
            <a:r>
              <a:rPr lang="en-US" sz="1600" b="1" dirty="0">
                <a:latin typeface="Calibri Light" panose="020F0302020204030204" pitchFamily="34" charset="0"/>
                <a:cs typeface="Calibri Light" panose="020F0302020204030204" pitchFamily="34" charset="0"/>
              </a:rPr>
              <a:t>Class </a:t>
            </a:r>
            <a:r>
              <a:rPr lang="en-US" sz="1600" b="1" dirty="0" err="1">
                <a:latin typeface="Calibri Light" panose="020F0302020204030204" pitchFamily="34" charset="0"/>
                <a:cs typeface="Calibri Light" panose="020F0302020204030204" pitchFamily="34" charset="0"/>
              </a:rPr>
              <a:t>Wharehouse</a:t>
            </a:r>
            <a:r>
              <a:rPr lang="en-US" sz="1600" b="1" dirty="0">
                <a:latin typeface="Calibri Light" panose="020F0302020204030204" pitchFamily="34" charset="0"/>
                <a:cs typeface="Calibri Light" panose="020F0302020204030204" pitchFamily="34" charset="0"/>
              </a:rPr>
              <a:t>, </a:t>
            </a:r>
            <a:r>
              <a:rPr lang="en-US" sz="1400" dirty="0">
                <a:latin typeface="Calibri Light" panose="020F0302020204030204" pitchFamily="34" charset="0"/>
                <a:cs typeface="Calibri Light" panose="020F0302020204030204" pitchFamily="34" charset="0"/>
              </a:rPr>
              <a:t>method </a:t>
            </a:r>
            <a:r>
              <a:rPr lang="en-US" sz="1400" dirty="0" err="1">
                <a:latin typeface="Calibri Light" panose="020F0302020204030204" pitchFamily="34" charset="0"/>
                <a:cs typeface="Calibri Light" panose="020F0302020204030204" pitchFamily="34" charset="0"/>
              </a:rPr>
              <a:t>Organise</a:t>
            </a:r>
            <a:r>
              <a:rPr lang="en-US" sz="1400" dirty="0">
                <a:latin typeface="Calibri Light" panose="020F0302020204030204" pitchFamily="34" charset="0"/>
                <a:cs typeface="Calibri Light" panose="020F0302020204030204" pitchFamily="34" charset="0"/>
              </a:rPr>
              <a:t>( ) and</a:t>
            </a:r>
          </a:p>
          <a:p>
            <a:r>
              <a:rPr lang="en-US" sz="1799" b="1" dirty="0">
                <a:latin typeface="Calibri Light" panose="020F0302020204030204" pitchFamily="34" charset="0"/>
                <a:cs typeface="Calibri Light" panose="020F0302020204030204" pitchFamily="34" charset="0"/>
              </a:rPr>
              <a:t>File </a:t>
            </a:r>
            <a:r>
              <a:rPr lang="en-US" sz="1799" b="1" dirty="0" err="1">
                <a:latin typeface="Calibri Light" panose="020F0302020204030204" pitchFamily="34" charset="0"/>
                <a:cs typeface="Calibri Light" panose="020F0302020204030204" pitchFamily="34" charset="0"/>
              </a:rPr>
              <a:t>Mover.cs</a:t>
            </a:r>
            <a:endParaRPr lang="en-US" sz="1799" b="1" dirty="0">
              <a:latin typeface="Calibri Light" panose="020F0302020204030204" pitchFamily="34" charset="0"/>
              <a:cs typeface="Calibri Light" panose="020F0302020204030204" pitchFamily="34" charset="0"/>
            </a:endParaRPr>
          </a:p>
          <a:p>
            <a:pPr lvl="1"/>
            <a:r>
              <a:rPr lang="en-US" sz="1600" b="1" dirty="0">
                <a:latin typeface="Calibri Light" panose="020F0302020204030204" pitchFamily="34" charset="0"/>
                <a:cs typeface="Calibri Light" panose="020F0302020204030204" pitchFamily="34" charset="0"/>
              </a:rPr>
              <a:t>Class Player method, </a:t>
            </a:r>
            <a:r>
              <a:rPr lang="en-US" sz="1400" dirty="0">
                <a:latin typeface="Calibri Light" panose="020F0302020204030204" pitchFamily="34" charset="0"/>
                <a:cs typeface="Calibri Light" panose="020F0302020204030204" pitchFamily="34" charset="0"/>
              </a:rPr>
              <a:t>ProcessMove( ) is used for moving the Player is the specified direction.</a:t>
            </a:r>
          </a:p>
          <a:p>
            <a:r>
              <a:rPr lang="en-US" sz="1799" b="1" dirty="0">
                <a:latin typeface="Calibri Light" panose="020F0302020204030204" pitchFamily="34" charset="0"/>
                <a:cs typeface="Calibri Light" panose="020F0302020204030204" pitchFamily="34" charset="0"/>
              </a:rPr>
              <a:t>File </a:t>
            </a:r>
            <a:r>
              <a:rPr lang="en-US" sz="1799" b="1" dirty="0" err="1">
                <a:latin typeface="Calibri Light" panose="020F0302020204030204" pitchFamily="34" charset="0"/>
                <a:cs typeface="Calibri Light" panose="020F0302020204030204" pitchFamily="34" charset="0"/>
              </a:rPr>
              <a:t>Box.cs</a:t>
            </a:r>
            <a:endParaRPr lang="en-US" sz="1799" b="1" dirty="0">
              <a:latin typeface="Calibri Light" panose="020F0302020204030204" pitchFamily="34" charset="0"/>
              <a:cs typeface="Calibri Light" panose="020F0302020204030204" pitchFamily="34" charset="0"/>
            </a:endParaRPr>
          </a:p>
          <a:p>
            <a:pPr lvl="1"/>
            <a:r>
              <a:rPr lang="en-US" sz="1600" b="1" dirty="0">
                <a:latin typeface="Calibri Light" panose="020F0302020204030204" pitchFamily="34" charset="0"/>
                <a:cs typeface="Calibri Light" panose="020F0302020204030204" pitchFamily="34" charset="0"/>
              </a:rPr>
              <a:t>Class Box, method </a:t>
            </a:r>
            <a:r>
              <a:rPr lang="en-US" sz="1400" dirty="0">
                <a:latin typeface="Calibri Light" panose="020F0302020204030204" pitchFamily="34" charset="0"/>
                <a:cs typeface="Calibri Light" panose="020F0302020204030204" pitchFamily="34" charset="0"/>
              </a:rPr>
              <a:t>ProcessMove( ) is used for moving the Box is the specified direction</a:t>
            </a:r>
          </a:p>
        </p:txBody>
      </p:sp>
    </p:spTree>
    <p:extLst>
      <p:ext uri="{BB962C8B-B14F-4D97-AF65-F5344CB8AC3E}">
        <p14:creationId xmlns:p14="http://schemas.microsoft.com/office/powerpoint/2010/main" val="237697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03A204-BE85-45EA-AD27-AFDBBBF2E690}"/>
              </a:ext>
            </a:extLst>
          </p:cNvPr>
          <p:cNvSpPr txBox="1"/>
          <p:nvPr/>
        </p:nvSpPr>
        <p:spPr>
          <a:xfrm>
            <a:off x="3430116" y="548680"/>
            <a:ext cx="4680520" cy="400110"/>
          </a:xfrm>
          <a:prstGeom prst="rect">
            <a:avLst/>
          </a:prstGeom>
          <a:noFill/>
        </p:spPr>
        <p:txBody>
          <a:bodyPr wrap="square" rtlCol="0">
            <a:spAutoFit/>
          </a:bodyPr>
          <a:lstStyle/>
          <a:p>
            <a:pPr algn="ctr"/>
            <a:r>
              <a:rPr lang="en-NZ" sz="2000" b="1" dirty="0"/>
              <a:t>Manually lay-out (</a:t>
            </a:r>
            <a:r>
              <a:rPr lang="en-NZ" sz="2000" b="1" dirty="0" err="1"/>
              <a:t>PictureBox</a:t>
            </a:r>
            <a:r>
              <a:rPr lang="en-NZ" sz="2000" b="1" dirty="0"/>
              <a:t>)</a:t>
            </a:r>
          </a:p>
        </p:txBody>
      </p:sp>
      <p:sp>
        <p:nvSpPr>
          <p:cNvPr id="3" name="TextBox 2">
            <a:extLst>
              <a:ext uri="{FF2B5EF4-FFF2-40B4-BE49-F238E27FC236}">
                <a16:creationId xmlns:a16="http://schemas.microsoft.com/office/drawing/2014/main" id="{130EAC42-431D-40E0-8C88-2B828A5999B4}"/>
              </a:ext>
            </a:extLst>
          </p:cNvPr>
          <p:cNvSpPr txBox="1"/>
          <p:nvPr/>
        </p:nvSpPr>
        <p:spPr>
          <a:xfrm>
            <a:off x="1557908" y="1139970"/>
            <a:ext cx="2611016" cy="400110"/>
          </a:xfrm>
          <a:prstGeom prst="rect">
            <a:avLst/>
          </a:prstGeom>
          <a:noFill/>
        </p:spPr>
        <p:txBody>
          <a:bodyPr wrap="square" rtlCol="0">
            <a:spAutoFit/>
          </a:bodyPr>
          <a:lstStyle/>
          <a:p>
            <a:pPr algn="ctr"/>
            <a:r>
              <a:rPr lang="en-NZ" sz="2000" b="1" dirty="0"/>
              <a:t>Before Game Start</a:t>
            </a:r>
          </a:p>
        </p:txBody>
      </p:sp>
      <p:sp>
        <p:nvSpPr>
          <p:cNvPr id="4" name="TextBox 3">
            <a:extLst>
              <a:ext uri="{FF2B5EF4-FFF2-40B4-BE49-F238E27FC236}">
                <a16:creationId xmlns:a16="http://schemas.microsoft.com/office/drawing/2014/main" id="{43F13E2C-EDDC-4AAE-8725-032EB4444683}"/>
              </a:ext>
            </a:extLst>
          </p:cNvPr>
          <p:cNvSpPr txBox="1"/>
          <p:nvPr/>
        </p:nvSpPr>
        <p:spPr>
          <a:xfrm>
            <a:off x="8254652" y="1196752"/>
            <a:ext cx="2611016" cy="400110"/>
          </a:xfrm>
          <a:prstGeom prst="rect">
            <a:avLst/>
          </a:prstGeom>
          <a:noFill/>
        </p:spPr>
        <p:txBody>
          <a:bodyPr wrap="square" rtlCol="0">
            <a:spAutoFit/>
          </a:bodyPr>
          <a:lstStyle/>
          <a:p>
            <a:pPr algn="ctr"/>
            <a:r>
              <a:rPr lang="en-NZ" sz="2000" b="1" dirty="0"/>
              <a:t>After Game Start</a:t>
            </a:r>
          </a:p>
        </p:txBody>
      </p:sp>
      <p:pic>
        <p:nvPicPr>
          <p:cNvPr id="5" name="Picture 4">
            <a:extLst>
              <a:ext uri="{FF2B5EF4-FFF2-40B4-BE49-F238E27FC236}">
                <a16:creationId xmlns:a16="http://schemas.microsoft.com/office/drawing/2014/main" id="{24E4DECD-4B40-4108-AAB5-EBE775A54FCC}"/>
              </a:ext>
            </a:extLst>
          </p:cNvPr>
          <p:cNvPicPr>
            <a:picLocks noChangeAspect="1"/>
          </p:cNvPicPr>
          <p:nvPr/>
        </p:nvPicPr>
        <p:blipFill>
          <a:blip r:embed="rId2"/>
          <a:stretch>
            <a:fillRect/>
          </a:stretch>
        </p:blipFill>
        <p:spPr>
          <a:xfrm>
            <a:off x="909836" y="1596862"/>
            <a:ext cx="4394912" cy="4896544"/>
          </a:xfrm>
          <a:prstGeom prst="rect">
            <a:avLst/>
          </a:prstGeom>
        </p:spPr>
      </p:pic>
      <p:pic>
        <p:nvPicPr>
          <p:cNvPr id="6" name="Picture 5">
            <a:extLst>
              <a:ext uri="{FF2B5EF4-FFF2-40B4-BE49-F238E27FC236}">
                <a16:creationId xmlns:a16="http://schemas.microsoft.com/office/drawing/2014/main" id="{C1DE6393-6A53-4149-8C70-FE83340FFA51}"/>
              </a:ext>
            </a:extLst>
          </p:cNvPr>
          <p:cNvPicPr>
            <a:picLocks noChangeAspect="1"/>
          </p:cNvPicPr>
          <p:nvPr/>
        </p:nvPicPr>
        <p:blipFill>
          <a:blip r:embed="rId3"/>
          <a:stretch>
            <a:fillRect/>
          </a:stretch>
        </p:blipFill>
        <p:spPr>
          <a:xfrm>
            <a:off x="7174532" y="1596862"/>
            <a:ext cx="4290134" cy="4833850"/>
          </a:xfrm>
          <a:prstGeom prst="rect">
            <a:avLst/>
          </a:prstGeom>
        </p:spPr>
      </p:pic>
    </p:spTree>
    <p:extLst>
      <p:ext uri="{BB962C8B-B14F-4D97-AF65-F5344CB8AC3E}">
        <p14:creationId xmlns:p14="http://schemas.microsoft.com/office/powerpoint/2010/main" val="191146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1BAC200-B9BD-4953-8AD4-6A27275931EB}"/>
              </a:ext>
            </a:extLst>
          </p:cNvPr>
          <p:cNvSpPr txBox="1">
            <a:spLocks/>
          </p:cNvSpPr>
          <p:nvPr/>
        </p:nvSpPr>
        <p:spPr>
          <a:xfrm>
            <a:off x="1413892" y="1700808"/>
            <a:ext cx="10170051" cy="4030216"/>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800" b="1" dirty="0">
                <a:solidFill>
                  <a:schemeClr val="tx1"/>
                </a:solidFill>
                <a:latin typeface="Calibri Light" panose="020F0302020204030204" pitchFamily="34" charset="0"/>
                <a:cs typeface="Calibri Light" panose="020F0302020204030204" pitchFamily="34" charset="0"/>
              </a:rPr>
              <a:t>13. Player can only move one box at a time</a:t>
            </a:r>
          </a:p>
          <a:p>
            <a:r>
              <a:rPr lang="en-US" sz="1600" b="1" dirty="0">
                <a:latin typeface="Calibri Light" panose="020F0302020204030204" pitchFamily="34" charset="0"/>
                <a:cs typeface="Calibri Light" panose="020F0302020204030204" pitchFamily="34" charset="0"/>
              </a:rPr>
              <a:t>File </a:t>
            </a:r>
            <a:r>
              <a:rPr lang="en-US" sz="1600" b="1" dirty="0" err="1">
                <a:latin typeface="Calibri Light" panose="020F0302020204030204" pitchFamily="34" charset="0"/>
                <a:cs typeface="Calibri Light" panose="020F0302020204030204" pitchFamily="34" charset="0"/>
              </a:rPr>
              <a:t>Wharehouse.cs</a:t>
            </a:r>
            <a:endParaRPr lang="en-US" sz="1600" b="1" dirty="0">
              <a:latin typeface="Calibri Light" panose="020F0302020204030204" pitchFamily="34" charset="0"/>
              <a:cs typeface="Calibri Light" panose="020F0302020204030204" pitchFamily="34" charset="0"/>
            </a:endParaRPr>
          </a:p>
          <a:p>
            <a:pPr lvl="1"/>
            <a:r>
              <a:rPr lang="en-US" sz="1400" b="1" dirty="0">
                <a:latin typeface="Calibri Light" panose="020F0302020204030204" pitchFamily="34" charset="0"/>
                <a:cs typeface="Calibri Light" panose="020F0302020204030204" pitchFamily="34" charset="0"/>
              </a:rPr>
              <a:t>Class </a:t>
            </a:r>
            <a:r>
              <a:rPr lang="en-US" sz="1400" b="1" dirty="0" err="1">
                <a:latin typeface="Calibri Light" panose="020F0302020204030204" pitchFamily="34" charset="0"/>
                <a:cs typeface="Calibri Light" panose="020F0302020204030204" pitchFamily="34" charset="0"/>
              </a:rPr>
              <a:t>Wharehouse</a:t>
            </a:r>
            <a:r>
              <a:rPr lang="en-US" sz="1400" b="1" dirty="0">
                <a:latin typeface="Calibri Light" panose="020F0302020204030204" pitchFamily="34" charset="0"/>
                <a:cs typeface="Calibri Light" panose="020F0302020204030204" pitchFamily="34" charset="0"/>
              </a:rPr>
              <a:t>, </a:t>
            </a:r>
            <a:r>
              <a:rPr lang="en-US" sz="1400" dirty="0">
                <a:latin typeface="Calibri Light" panose="020F0302020204030204" pitchFamily="34" charset="0"/>
                <a:cs typeface="Calibri Light" panose="020F0302020204030204" pitchFamily="34" charset="0"/>
              </a:rPr>
              <a:t>method </a:t>
            </a:r>
            <a:r>
              <a:rPr lang="en-US" sz="1400" dirty="0" err="1">
                <a:latin typeface="Calibri Light" panose="020F0302020204030204" pitchFamily="34" charset="0"/>
                <a:cs typeface="Calibri Light" panose="020F0302020204030204" pitchFamily="34" charset="0"/>
              </a:rPr>
              <a:t>Organise</a:t>
            </a:r>
            <a:r>
              <a:rPr lang="en-US" sz="1400" dirty="0">
                <a:latin typeface="Calibri Light" panose="020F0302020204030204" pitchFamily="34" charset="0"/>
                <a:cs typeface="Calibri Light" panose="020F0302020204030204" pitchFamily="34" charset="0"/>
              </a:rPr>
              <a:t>( ) and</a:t>
            </a:r>
          </a:p>
          <a:p>
            <a:r>
              <a:rPr lang="en-US" sz="1600" b="1" dirty="0">
                <a:solidFill>
                  <a:schemeClr val="accent6">
                    <a:lumMod val="75000"/>
                  </a:schemeClr>
                </a:solidFill>
                <a:latin typeface="Calibri Light" panose="020F0302020204030204" pitchFamily="34" charset="0"/>
                <a:cs typeface="Calibri Light" panose="020F0302020204030204" pitchFamily="34" charset="0"/>
              </a:rPr>
              <a:t>File </a:t>
            </a:r>
            <a:r>
              <a:rPr lang="en-US" sz="1600" b="1" dirty="0" err="1">
                <a:solidFill>
                  <a:schemeClr val="accent6">
                    <a:lumMod val="75000"/>
                  </a:schemeClr>
                </a:solidFill>
                <a:latin typeface="Calibri Light" panose="020F0302020204030204" pitchFamily="34" charset="0"/>
                <a:cs typeface="Calibri Light" panose="020F0302020204030204" pitchFamily="34" charset="0"/>
              </a:rPr>
              <a:t>Mover.cs</a:t>
            </a:r>
            <a:endParaRPr lang="en-US" sz="1600" b="1" dirty="0">
              <a:solidFill>
                <a:schemeClr val="accent6">
                  <a:lumMod val="75000"/>
                </a:schemeClr>
              </a:solidFill>
              <a:latin typeface="Calibri Light" panose="020F0302020204030204" pitchFamily="34" charset="0"/>
              <a:cs typeface="Calibri Light" panose="020F0302020204030204" pitchFamily="34" charset="0"/>
            </a:endParaRPr>
          </a:p>
          <a:p>
            <a:pPr lvl="1"/>
            <a:r>
              <a:rPr lang="en-US" sz="1400" b="1" dirty="0">
                <a:latin typeface="Calibri Light" panose="020F0302020204030204" pitchFamily="34" charset="0"/>
                <a:cs typeface="Calibri Light" panose="020F0302020204030204" pitchFamily="34" charset="0"/>
              </a:rPr>
              <a:t>Class Player method, </a:t>
            </a:r>
            <a:r>
              <a:rPr lang="en-US" sz="1400" dirty="0">
                <a:latin typeface="Calibri Light" panose="020F0302020204030204" pitchFamily="34" charset="0"/>
                <a:cs typeface="Calibri Light" panose="020F0302020204030204" pitchFamily="34" charset="0"/>
              </a:rPr>
              <a:t>ProcessMove( ) is used for moving the Player is the specified direction.</a:t>
            </a:r>
          </a:p>
          <a:p>
            <a:r>
              <a:rPr lang="en-US" sz="1600" b="1" dirty="0">
                <a:solidFill>
                  <a:schemeClr val="accent6">
                    <a:lumMod val="75000"/>
                  </a:schemeClr>
                </a:solidFill>
                <a:latin typeface="Calibri Light" panose="020F0302020204030204" pitchFamily="34" charset="0"/>
                <a:cs typeface="Calibri Light" panose="020F0302020204030204" pitchFamily="34" charset="0"/>
              </a:rPr>
              <a:t>File </a:t>
            </a:r>
            <a:r>
              <a:rPr lang="en-US" sz="1600" b="1" dirty="0" err="1">
                <a:solidFill>
                  <a:schemeClr val="accent6">
                    <a:lumMod val="75000"/>
                  </a:schemeClr>
                </a:solidFill>
                <a:latin typeface="Calibri Light" panose="020F0302020204030204" pitchFamily="34" charset="0"/>
                <a:cs typeface="Calibri Light" panose="020F0302020204030204" pitchFamily="34" charset="0"/>
              </a:rPr>
              <a:t>Box.cs</a:t>
            </a:r>
            <a:endParaRPr lang="en-US" sz="1600" b="1" dirty="0">
              <a:solidFill>
                <a:schemeClr val="accent6">
                  <a:lumMod val="75000"/>
                </a:schemeClr>
              </a:solidFill>
              <a:latin typeface="Calibri Light" panose="020F0302020204030204" pitchFamily="34" charset="0"/>
              <a:cs typeface="Calibri Light" panose="020F0302020204030204" pitchFamily="34" charset="0"/>
            </a:endParaRPr>
          </a:p>
          <a:p>
            <a:pPr lvl="1"/>
            <a:r>
              <a:rPr lang="en-US" sz="1400" b="1" dirty="0">
                <a:latin typeface="Calibri Light" panose="020F0302020204030204" pitchFamily="34" charset="0"/>
                <a:cs typeface="Calibri Light" panose="020F0302020204030204" pitchFamily="34" charset="0"/>
              </a:rPr>
              <a:t>Class Box, method </a:t>
            </a:r>
            <a:r>
              <a:rPr lang="en-US" sz="1400" dirty="0">
                <a:latin typeface="Calibri Light" panose="020F0302020204030204" pitchFamily="34" charset="0"/>
                <a:cs typeface="Calibri Light" panose="020F0302020204030204" pitchFamily="34" charset="0"/>
              </a:rPr>
              <a:t>ProcessMove( ) is used for moving the Box is the specified direction</a:t>
            </a:r>
          </a:p>
          <a:p>
            <a:r>
              <a:rPr lang="en-US" sz="1800" b="1" dirty="0">
                <a:solidFill>
                  <a:schemeClr val="accent6">
                    <a:lumMod val="75000"/>
                  </a:schemeClr>
                </a:solidFill>
                <a:latin typeface="Calibri Light" panose="020F0302020204030204" pitchFamily="34" charset="0"/>
                <a:cs typeface="Calibri Light" panose="020F0302020204030204" pitchFamily="34" charset="0"/>
              </a:rPr>
              <a:t>File </a:t>
            </a:r>
            <a:r>
              <a:rPr lang="en-US" sz="1800" b="1" dirty="0" err="1">
                <a:solidFill>
                  <a:schemeClr val="accent6">
                    <a:lumMod val="75000"/>
                  </a:schemeClr>
                </a:solidFill>
                <a:latin typeface="Calibri Light" panose="020F0302020204030204" pitchFamily="34" charset="0"/>
                <a:cs typeface="Calibri Light" panose="020F0302020204030204" pitchFamily="34" charset="0"/>
              </a:rPr>
              <a:t>Actor.cs</a:t>
            </a:r>
            <a:endParaRPr lang="en-US" sz="1800" b="1" dirty="0">
              <a:solidFill>
                <a:schemeClr val="accent6">
                  <a:lumMod val="75000"/>
                </a:schemeClr>
              </a:solidFill>
              <a:latin typeface="Calibri Light" panose="020F0302020204030204" pitchFamily="34" charset="0"/>
              <a:cs typeface="Calibri Light" panose="020F0302020204030204" pitchFamily="34" charset="0"/>
            </a:endParaRPr>
          </a:p>
          <a:p>
            <a:pPr lvl="1"/>
            <a:r>
              <a:rPr lang="en-US" sz="1400" dirty="0">
                <a:latin typeface="Calibri Light" panose="020F0302020204030204" pitchFamily="34" charset="0"/>
                <a:cs typeface="Calibri Light" panose="020F0302020204030204" pitchFamily="34" charset="0"/>
              </a:rPr>
              <a:t>Class Actor, method </a:t>
            </a:r>
            <a:r>
              <a:rPr lang="en-US" sz="1400" dirty="0" err="1">
                <a:latin typeface="Calibri Light" panose="020F0302020204030204" pitchFamily="34" charset="0"/>
                <a:cs typeface="Calibri Light" panose="020F0302020204030204" pitchFamily="34" charset="0"/>
              </a:rPr>
              <a:t>GetNextPos</a:t>
            </a:r>
            <a:r>
              <a:rPr lang="en-US" sz="1400" dirty="0">
                <a:latin typeface="Calibri Light" panose="020F0302020204030204" pitchFamily="34" charset="0"/>
                <a:cs typeface="Calibri Light" panose="020F0302020204030204" pitchFamily="34" charset="0"/>
              </a:rPr>
              <a:t>( ) is used to get next position of the box which add 1 to the position based on the direction.</a:t>
            </a:r>
          </a:p>
        </p:txBody>
      </p:sp>
      <p:sp>
        <p:nvSpPr>
          <p:cNvPr id="3" name="Rectangle 2">
            <a:extLst>
              <a:ext uri="{FF2B5EF4-FFF2-40B4-BE49-F238E27FC236}">
                <a16:creationId xmlns:a16="http://schemas.microsoft.com/office/drawing/2014/main" id="{56BBF2DB-B5D4-42AE-BE71-C9ADD9E43BC1}"/>
              </a:ext>
            </a:extLst>
          </p:cNvPr>
          <p:cNvSpPr/>
          <p:nvPr/>
        </p:nvSpPr>
        <p:spPr>
          <a:xfrm>
            <a:off x="933207" y="709163"/>
            <a:ext cx="10408114" cy="561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b="1" dirty="0">
                <a:solidFill>
                  <a:schemeClr val="tx1"/>
                </a:solidFill>
                <a:latin typeface="Calibri Light" panose="020F0302020204030204" pitchFamily="34" charset="0"/>
                <a:cs typeface="Calibri Light" panose="020F0302020204030204" pitchFamily="34" charset="0"/>
              </a:rPr>
              <a:t>Sokoban Game Player Must Features Implementation </a:t>
            </a:r>
            <a:endParaRPr lang="en-NZ" sz="2799" b="1" dirty="0">
              <a:solidFill>
                <a:schemeClr val="tx1"/>
              </a:solidFill>
            </a:endParaRPr>
          </a:p>
        </p:txBody>
      </p:sp>
    </p:spTree>
    <p:extLst>
      <p:ext uri="{BB962C8B-B14F-4D97-AF65-F5344CB8AC3E}">
        <p14:creationId xmlns:p14="http://schemas.microsoft.com/office/powerpoint/2010/main" val="365082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BD16EF-76FA-4298-B9BF-319B108F97B4}"/>
              </a:ext>
            </a:extLst>
          </p:cNvPr>
          <p:cNvSpPr/>
          <p:nvPr/>
        </p:nvSpPr>
        <p:spPr>
          <a:xfrm>
            <a:off x="1341884" y="1916832"/>
            <a:ext cx="10408114" cy="3696397"/>
          </a:xfrm>
          <a:prstGeom prst="rect">
            <a:avLst/>
          </a:prstGeom>
        </p:spPr>
        <p:txBody>
          <a:bodyPr wrap="square">
            <a:spAutoFit/>
          </a:bodyPr>
          <a:lstStyle/>
          <a:p>
            <a:r>
              <a:rPr lang="en-US" b="1" dirty="0">
                <a:solidFill>
                  <a:schemeClr val="accent6">
                    <a:lumMod val="75000"/>
                  </a:schemeClr>
                </a:solidFill>
                <a:latin typeface="Calibri Light" panose="020F0302020204030204" pitchFamily="34" charset="0"/>
                <a:cs typeface="Calibri Light" panose="020F0302020204030204" pitchFamily="34" charset="0"/>
              </a:rPr>
              <a:t>14. Player move into the tile if the box is moved</a:t>
            </a:r>
          </a:p>
          <a:p>
            <a:endParaRPr lang="en-US" sz="1600" b="1"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1600" b="1" dirty="0">
                <a:latin typeface="Calibri Light" panose="020F0302020204030204" pitchFamily="34" charset="0"/>
                <a:cs typeface="Calibri Light" panose="020F0302020204030204" pitchFamily="34" charset="0"/>
              </a:rPr>
              <a:t>File </a:t>
            </a:r>
            <a:r>
              <a:rPr lang="en-US" sz="1600" b="1" dirty="0" err="1">
                <a:latin typeface="Calibri Light" panose="020F0302020204030204" pitchFamily="34" charset="0"/>
                <a:cs typeface="Calibri Light" panose="020F0302020204030204" pitchFamily="34" charset="0"/>
              </a:rPr>
              <a:t>Wharehouse.cs</a:t>
            </a:r>
            <a:endParaRPr lang="en-US" sz="1600" b="1"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sz="1600" b="1" dirty="0">
                <a:latin typeface="Calibri Light" panose="020F0302020204030204" pitchFamily="34" charset="0"/>
                <a:cs typeface="Calibri Light" panose="020F0302020204030204" pitchFamily="34" charset="0"/>
              </a:rPr>
              <a:t>Class </a:t>
            </a:r>
            <a:r>
              <a:rPr lang="en-US" sz="1600" b="1" dirty="0" err="1">
                <a:latin typeface="Calibri Light" panose="020F0302020204030204" pitchFamily="34" charset="0"/>
                <a:cs typeface="Calibri Light" panose="020F0302020204030204" pitchFamily="34" charset="0"/>
              </a:rPr>
              <a:t>Wharehouse</a:t>
            </a:r>
            <a:r>
              <a:rPr lang="en-US" sz="1600" b="1" dirty="0">
                <a:latin typeface="Calibri Light" panose="020F0302020204030204" pitchFamily="34" charset="0"/>
                <a:cs typeface="Calibri Light" panose="020F0302020204030204" pitchFamily="34" charset="0"/>
              </a:rPr>
              <a:t>, </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method </a:t>
            </a:r>
            <a:r>
              <a:rPr lang="en-US" sz="1400" dirty="0" err="1">
                <a:solidFill>
                  <a:schemeClr val="tx1">
                    <a:lumMod val="85000"/>
                    <a:lumOff val="15000"/>
                  </a:schemeClr>
                </a:solidFill>
                <a:latin typeface="Calibri Light" panose="020F0302020204030204" pitchFamily="34" charset="0"/>
                <a:cs typeface="Calibri Light" panose="020F0302020204030204" pitchFamily="34" charset="0"/>
              </a:rPr>
              <a:t>Organise</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 ) and</a:t>
            </a:r>
          </a:p>
          <a:p>
            <a:pPr marL="285750" indent="-285750">
              <a:buFont typeface="Arial" panose="020B0604020202020204" pitchFamily="34" charset="0"/>
              <a:buChar char="•"/>
            </a:pPr>
            <a:r>
              <a:rPr lang="en-US" sz="1600" b="1" dirty="0">
                <a:latin typeface="Calibri Light" panose="020F0302020204030204" pitchFamily="34" charset="0"/>
                <a:cs typeface="Calibri Light" panose="020F0302020204030204" pitchFamily="34" charset="0"/>
              </a:rPr>
              <a:t>File </a:t>
            </a:r>
            <a:r>
              <a:rPr lang="en-US" sz="1600" b="1" dirty="0" err="1">
                <a:latin typeface="Calibri Light" panose="020F0302020204030204" pitchFamily="34" charset="0"/>
                <a:cs typeface="Calibri Light" panose="020F0302020204030204" pitchFamily="34" charset="0"/>
              </a:rPr>
              <a:t>Mover.cs</a:t>
            </a:r>
            <a:endParaRPr lang="en-US" sz="1600" b="1" dirty="0">
              <a:latin typeface="Calibri Light" panose="020F0302020204030204" pitchFamily="34" charset="0"/>
              <a:cs typeface="Calibri Light" panose="020F0302020204030204" pitchFamily="34" charset="0"/>
            </a:endParaRPr>
          </a:p>
          <a:p>
            <a:pPr marL="742950" lvl="1" indent="-285750" defTabSz="457200">
              <a:spcBef>
                <a:spcPct val="20000"/>
              </a:spcBef>
              <a:spcAft>
                <a:spcPts val="600"/>
              </a:spcAft>
              <a:buClr>
                <a:schemeClr val="accent1"/>
              </a:buClr>
              <a:buSzPct val="115000"/>
              <a:buFont typeface="Arial"/>
              <a:buChar char="•"/>
            </a:pPr>
            <a:r>
              <a:rPr lang="en-US" sz="1600" b="1" dirty="0">
                <a:latin typeface="Calibri Light" panose="020F0302020204030204" pitchFamily="34" charset="0"/>
                <a:cs typeface="Calibri Light" panose="020F0302020204030204" pitchFamily="34" charset="0"/>
              </a:rPr>
              <a:t>Class Player method, </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ProcessMove( ) is used for moving the Player is the specified direction.</a:t>
            </a:r>
          </a:p>
          <a:p>
            <a:r>
              <a:rPr lang="en-US" sz="1600" b="1" dirty="0">
                <a:solidFill>
                  <a:schemeClr val="accent6">
                    <a:lumMod val="75000"/>
                  </a:schemeClr>
                </a:solidFill>
                <a:latin typeface="Calibri Light" panose="020F0302020204030204" pitchFamily="34" charset="0"/>
                <a:cs typeface="Calibri Light" panose="020F0302020204030204" pitchFamily="34" charset="0"/>
              </a:rPr>
              <a:t>15. Player can be on the goal</a:t>
            </a:r>
          </a:p>
          <a:p>
            <a:r>
              <a:rPr lang="en-US" sz="1600" b="1" dirty="0">
                <a:solidFill>
                  <a:schemeClr val="accent6">
                    <a:lumMod val="75000"/>
                  </a:schemeClr>
                </a:solidFill>
                <a:latin typeface="Calibri Light" panose="020F0302020204030204" pitchFamily="34" charset="0"/>
                <a:cs typeface="Calibri Light" panose="020F0302020204030204" pitchFamily="34" charset="0"/>
              </a:rPr>
              <a:t>16. Player can go through the goal</a:t>
            </a:r>
          </a:p>
          <a:p>
            <a:r>
              <a:rPr lang="en-US" sz="1600" b="1" dirty="0">
                <a:solidFill>
                  <a:schemeClr val="accent6">
                    <a:lumMod val="75000"/>
                  </a:schemeClr>
                </a:solidFill>
                <a:latin typeface="Calibri Light" panose="020F0302020204030204" pitchFamily="34" charset="0"/>
                <a:cs typeface="Calibri Light" panose="020F0302020204030204" pitchFamily="34" charset="0"/>
              </a:rPr>
              <a:t>20. Box can be on the goal.</a:t>
            </a:r>
          </a:p>
          <a:p>
            <a:r>
              <a:rPr lang="en-US" sz="1600" b="1" dirty="0">
                <a:solidFill>
                  <a:schemeClr val="accent6">
                    <a:lumMod val="75000"/>
                  </a:schemeClr>
                </a:solidFill>
                <a:latin typeface="Calibri Light" panose="020F0302020204030204" pitchFamily="34" charset="0"/>
                <a:cs typeface="Calibri Light" panose="020F0302020204030204" pitchFamily="34" charset="0"/>
              </a:rPr>
              <a:t>21. Box can be moved from the goal</a:t>
            </a:r>
          </a:p>
          <a:p>
            <a:endParaRPr lang="en-US" sz="1600" dirty="0">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1600" b="1" dirty="0">
                <a:latin typeface="Calibri Light" panose="020F0302020204030204" pitchFamily="34" charset="0"/>
                <a:cs typeface="Calibri Light" panose="020F0302020204030204" pitchFamily="34" charset="0"/>
              </a:rPr>
              <a:t>File </a:t>
            </a:r>
            <a:r>
              <a:rPr lang="en-US" sz="1600" b="1" dirty="0" err="1">
                <a:latin typeface="Calibri Light" panose="020F0302020204030204" pitchFamily="34" charset="0"/>
                <a:cs typeface="Calibri Light" panose="020F0302020204030204" pitchFamily="34" charset="0"/>
              </a:rPr>
              <a:t>Wharehouse.cs</a:t>
            </a:r>
            <a:endParaRPr lang="en-US" sz="1600" b="1" dirty="0">
              <a:latin typeface="Calibri Light" panose="020F0302020204030204" pitchFamily="34" charset="0"/>
              <a:cs typeface="Calibri Light" panose="020F0302020204030204" pitchFamily="34" charset="0"/>
            </a:endParaRPr>
          </a:p>
          <a:p>
            <a:pPr marL="742950" lvl="1" indent="-285750">
              <a:buFont typeface="Arial" panose="020B0604020202020204" pitchFamily="34" charset="0"/>
              <a:buChar char="•"/>
            </a:pPr>
            <a:r>
              <a:rPr lang="en-US" sz="1600" b="1" dirty="0">
                <a:latin typeface="Calibri Light" panose="020F0302020204030204" pitchFamily="34" charset="0"/>
                <a:cs typeface="Calibri Light" panose="020F0302020204030204" pitchFamily="34" charset="0"/>
              </a:rPr>
              <a:t>Class </a:t>
            </a:r>
            <a:r>
              <a:rPr lang="en-US" sz="1600" b="1" dirty="0" err="1">
                <a:latin typeface="Calibri Light" panose="020F0302020204030204" pitchFamily="34" charset="0"/>
                <a:cs typeface="Calibri Light" panose="020F0302020204030204" pitchFamily="34" charset="0"/>
              </a:rPr>
              <a:t>Wharehouse</a:t>
            </a:r>
            <a:r>
              <a:rPr lang="en-US" sz="1600" b="1" dirty="0">
                <a:latin typeface="Calibri Light" panose="020F0302020204030204" pitchFamily="34" charset="0"/>
                <a:cs typeface="Calibri Light" panose="020F0302020204030204" pitchFamily="34" charset="0"/>
              </a:rPr>
              <a:t>, </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method </a:t>
            </a:r>
            <a:r>
              <a:rPr lang="en-US" sz="1400" dirty="0" err="1">
                <a:solidFill>
                  <a:schemeClr val="tx1">
                    <a:lumMod val="85000"/>
                    <a:lumOff val="15000"/>
                  </a:schemeClr>
                </a:solidFill>
                <a:latin typeface="Calibri Light" panose="020F0302020204030204" pitchFamily="34" charset="0"/>
                <a:cs typeface="Calibri Light" panose="020F0302020204030204" pitchFamily="34" charset="0"/>
              </a:rPr>
              <a:t>CanMoveAt</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 ) if this method return true that means that the player and box can move in the supplied direction.</a:t>
            </a:r>
          </a:p>
        </p:txBody>
      </p:sp>
      <p:sp>
        <p:nvSpPr>
          <p:cNvPr id="3" name="Rectangle 2">
            <a:extLst>
              <a:ext uri="{FF2B5EF4-FFF2-40B4-BE49-F238E27FC236}">
                <a16:creationId xmlns:a16="http://schemas.microsoft.com/office/drawing/2014/main" id="{87E67F1A-4259-46C1-9E98-3CCAD1B41AE7}"/>
              </a:ext>
            </a:extLst>
          </p:cNvPr>
          <p:cNvSpPr/>
          <p:nvPr/>
        </p:nvSpPr>
        <p:spPr>
          <a:xfrm>
            <a:off x="1341884" y="620688"/>
            <a:ext cx="10408114" cy="561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b="1" dirty="0">
                <a:solidFill>
                  <a:schemeClr val="tx1"/>
                </a:solidFill>
                <a:latin typeface="Calibri Light" panose="020F0302020204030204" pitchFamily="34" charset="0"/>
                <a:cs typeface="Calibri Light" panose="020F0302020204030204" pitchFamily="34" charset="0"/>
              </a:rPr>
              <a:t>Sokoban Game Player Must Features Implementation </a:t>
            </a:r>
            <a:endParaRPr lang="en-NZ" sz="2799" b="1" dirty="0">
              <a:solidFill>
                <a:schemeClr val="tx1"/>
              </a:solidFill>
            </a:endParaRPr>
          </a:p>
        </p:txBody>
      </p:sp>
    </p:spTree>
    <p:extLst>
      <p:ext uri="{BB962C8B-B14F-4D97-AF65-F5344CB8AC3E}">
        <p14:creationId xmlns:p14="http://schemas.microsoft.com/office/powerpoint/2010/main" val="322794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289AA0-14E2-4813-8F85-ED8856E98A00}"/>
              </a:ext>
            </a:extLst>
          </p:cNvPr>
          <p:cNvSpPr/>
          <p:nvPr/>
        </p:nvSpPr>
        <p:spPr>
          <a:xfrm>
            <a:off x="3142084" y="2132856"/>
            <a:ext cx="7294885" cy="2185214"/>
          </a:xfrm>
          <a:prstGeom prst="rect">
            <a:avLst/>
          </a:prstGeom>
        </p:spPr>
        <p:txBody>
          <a:bodyPr wrap="square">
            <a:spAutoFit/>
          </a:bodyPr>
          <a:lstStyle/>
          <a:p>
            <a:r>
              <a:rPr lang="en-US" b="1" dirty="0">
                <a:solidFill>
                  <a:schemeClr val="accent6">
                    <a:lumMod val="75000"/>
                  </a:schemeClr>
                </a:solidFill>
                <a:latin typeface="Calibri Light" panose="020F0302020204030204" pitchFamily="34" charset="0"/>
                <a:cs typeface="Calibri Light" panose="020F0302020204030204" pitchFamily="34" charset="0"/>
              </a:rPr>
              <a:t>17. Player can't go through the box</a:t>
            </a:r>
          </a:p>
          <a:p>
            <a:r>
              <a:rPr lang="en-US" b="1" dirty="0">
                <a:solidFill>
                  <a:schemeClr val="accent6">
                    <a:lumMod val="75000"/>
                  </a:schemeClr>
                </a:solidFill>
                <a:latin typeface="Calibri Light" panose="020F0302020204030204" pitchFamily="34" charset="0"/>
                <a:cs typeface="Calibri Light" panose="020F0302020204030204" pitchFamily="34" charset="0"/>
              </a:rPr>
              <a:t>18. Player can't go through the wall</a:t>
            </a:r>
          </a:p>
          <a:p>
            <a:r>
              <a:rPr lang="en-US" b="1" dirty="0">
                <a:solidFill>
                  <a:schemeClr val="accent6">
                    <a:lumMod val="75000"/>
                  </a:schemeClr>
                </a:solidFill>
                <a:latin typeface="Calibri Light" panose="020F0302020204030204" pitchFamily="34" charset="0"/>
                <a:cs typeface="Calibri Light" panose="020F0302020204030204" pitchFamily="34" charset="0"/>
              </a:rPr>
              <a:t>19. Box cannot not go through the wall.</a:t>
            </a:r>
          </a:p>
          <a:p>
            <a:r>
              <a:rPr lang="en-US" b="1" dirty="0">
                <a:solidFill>
                  <a:schemeClr val="accent6">
                    <a:lumMod val="75000"/>
                  </a:schemeClr>
                </a:solidFill>
                <a:latin typeface="Calibri Light" panose="020F0302020204030204" pitchFamily="34" charset="0"/>
                <a:cs typeface="Calibri Light" panose="020F0302020204030204" pitchFamily="34" charset="0"/>
              </a:rPr>
              <a:t>22. Player cannot move the wall</a:t>
            </a:r>
          </a:p>
          <a:p>
            <a:endParaRPr lang="en-US" b="1" dirty="0">
              <a:solidFill>
                <a:schemeClr val="accent6">
                  <a:lumMod val="75000"/>
                </a:schemeClr>
              </a:solidFill>
              <a:latin typeface="Calibri Light" panose="020F0302020204030204" pitchFamily="34" charset="0"/>
              <a:cs typeface="Calibri Light" panose="020F0302020204030204" pitchFamily="34" charset="0"/>
            </a:endParaRPr>
          </a:p>
          <a:p>
            <a:r>
              <a:rPr lang="en-US" sz="1400" b="1" dirty="0">
                <a:latin typeface="Calibri Light" panose="020F0302020204030204" pitchFamily="34" charset="0"/>
                <a:cs typeface="Calibri Light" panose="020F0302020204030204" pitchFamily="34" charset="0"/>
              </a:rPr>
              <a:t>File </a:t>
            </a:r>
            <a:r>
              <a:rPr lang="en-US" sz="1400" b="1" dirty="0" err="1">
                <a:latin typeface="Calibri Light" panose="020F0302020204030204" pitchFamily="34" charset="0"/>
                <a:cs typeface="Calibri Light" panose="020F0302020204030204" pitchFamily="34" charset="0"/>
              </a:rPr>
              <a:t>Wharehouse.cs</a:t>
            </a:r>
            <a:endParaRPr lang="en-US" b="1" dirty="0">
              <a:solidFill>
                <a:schemeClr val="accent6">
                  <a:lumMod val="75000"/>
                </a:schemeClr>
              </a:solidFill>
              <a:latin typeface="Calibri Light" panose="020F0302020204030204" pitchFamily="34" charset="0"/>
              <a:cs typeface="Calibri Light" panose="020F0302020204030204" pitchFamily="34" charset="0"/>
            </a:endParaRPr>
          </a:p>
          <a:p>
            <a:pPr lvl="1"/>
            <a:r>
              <a:rPr lang="en-US" sz="1400" b="1" dirty="0">
                <a:latin typeface="Calibri Light" panose="020F0302020204030204" pitchFamily="34" charset="0"/>
                <a:cs typeface="Calibri Light" panose="020F0302020204030204" pitchFamily="34" charset="0"/>
              </a:rPr>
              <a:t>Class </a:t>
            </a:r>
            <a:r>
              <a:rPr lang="en-US" sz="1400" b="1" dirty="0" err="1">
                <a:latin typeface="Calibri Light" panose="020F0302020204030204" pitchFamily="34" charset="0"/>
                <a:cs typeface="Calibri Light" panose="020F0302020204030204" pitchFamily="34" charset="0"/>
              </a:rPr>
              <a:t>Wharehouse</a:t>
            </a:r>
            <a:r>
              <a:rPr lang="en-US" sz="1400" b="1" dirty="0">
                <a:latin typeface="Calibri Light" panose="020F0302020204030204" pitchFamily="34" charset="0"/>
                <a:cs typeface="Calibri Light" panose="020F0302020204030204" pitchFamily="34" charset="0"/>
              </a:rPr>
              <a:t>, </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method </a:t>
            </a:r>
            <a:r>
              <a:rPr lang="en-US" sz="1400" dirty="0" err="1">
                <a:solidFill>
                  <a:schemeClr val="tx1">
                    <a:lumMod val="85000"/>
                    <a:lumOff val="15000"/>
                  </a:schemeClr>
                </a:solidFill>
                <a:latin typeface="Calibri Light" panose="020F0302020204030204" pitchFamily="34" charset="0"/>
                <a:cs typeface="Calibri Light" panose="020F0302020204030204" pitchFamily="34" charset="0"/>
              </a:rPr>
              <a:t>CanMoveAt</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 ), Obstacle( ) &amp; </a:t>
            </a:r>
            <a:r>
              <a:rPr lang="en-NZ" sz="1400" dirty="0" err="1">
                <a:solidFill>
                  <a:schemeClr val="tx1">
                    <a:lumMod val="85000"/>
                    <a:lumOff val="15000"/>
                  </a:schemeClr>
                </a:solidFill>
                <a:latin typeface="Calibri Light" panose="020F0302020204030204" pitchFamily="34" charset="0"/>
                <a:cs typeface="Calibri Light" panose="020F0302020204030204" pitchFamily="34" charset="0"/>
              </a:rPr>
              <a:t>IsThereABoxAt</a:t>
            </a:r>
            <a:r>
              <a:rPr lang="en-NZ" sz="1400" dirty="0">
                <a:solidFill>
                  <a:schemeClr val="tx1">
                    <a:lumMod val="85000"/>
                    <a:lumOff val="15000"/>
                  </a:schemeClr>
                </a:solidFill>
                <a:latin typeface="Calibri Light" panose="020F0302020204030204" pitchFamily="34" charset="0"/>
                <a:cs typeface="Calibri Light" panose="020F0302020204030204" pitchFamily="34" charset="0"/>
              </a:rPr>
              <a:t>( )</a:t>
            </a:r>
            <a:r>
              <a:rPr lang="en-US" sz="1400" dirty="0">
                <a:solidFill>
                  <a:schemeClr val="tx1">
                    <a:lumMod val="85000"/>
                    <a:lumOff val="15000"/>
                  </a:schemeClr>
                </a:solidFill>
                <a:latin typeface="Calibri Light" panose="020F0302020204030204" pitchFamily="34" charset="0"/>
                <a:cs typeface="Calibri Light" panose="020F0302020204030204" pitchFamily="34" charset="0"/>
              </a:rPr>
              <a:t> are used for implementing the above features 17, 18 ,19 and 22.</a:t>
            </a:r>
          </a:p>
        </p:txBody>
      </p:sp>
      <p:sp>
        <p:nvSpPr>
          <p:cNvPr id="3" name="Rectangle 2">
            <a:extLst>
              <a:ext uri="{FF2B5EF4-FFF2-40B4-BE49-F238E27FC236}">
                <a16:creationId xmlns:a16="http://schemas.microsoft.com/office/drawing/2014/main" id="{BBF0E8D8-ED94-4C9E-8169-E014942F9AA4}"/>
              </a:ext>
            </a:extLst>
          </p:cNvPr>
          <p:cNvSpPr/>
          <p:nvPr/>
        </p:nvSpPr>
        <p:spPr>
          <a:xfrm>
            <a:off x="1341884" y="620688"/>
            <a:ext cx="10408114" cy="561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b="1" dirty="0">
                <a:solidFill>
                  <a:schemeClr val="tx1"/>
                </a:solidFill>
                <a:latin typeface="Calibri Light" panose="020F0302020204030204" pitchFamily="34" charset="0"/>
                <a:cs typeface="Calibri Light" panose="020F0302020204030204" pitchFamily="34" charset="0"/>
              </a:rPr>
              <a:t>Sokoban Game Player Must Features Implementation </a:t>
            </a:r>
            <a:endParaRPr lang="en-NZ" sz="2799" b="1" dirty="0">
              <a:solidFill>
                <a:schemeClr val="tx1"/>
              </a:solidFill>
            </a:endParaRPr>
          </a:p>
        </p:txBody>
      </p:sp>
    </p:spTree>
    <p:extLst>
      <p:ext uri="{BB962C8B-B14F-4D97-AF65-F5344CB8AC3E}">
        <p14:creationId xmlns:p14="http://schemas.microsoft.com/office/powerpoint/2010/main" val="331963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DBEAA6F-55B0-4B01-99C8-CE29510A907D}"/>
              </a:ext>
            </a:extLst>
          </p:cNvPr>
          <p:cNvSpPr txBox="1">
            <a:spLocks/>
          </p:cNvSpPr>
          <p:nvPr/>
        </p:nvSpPr>
        <p:spPr>
          <a:xfrm>
            <a:off x="1235983" y="1772816"/>
            <a:ext cx="10269394" cy="4224200"/>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defTabSz="914400">
              <a:buNone/>
            </a:pPr>
            <a:r>
              <a:rPr lang="en-US" sz="1800" b="1" dirty="0">
                <a:solidFill>
                  <a:schemeClr val="accent6">
                    <a:lumMod val="75000"/>
                  </a:schemeClr>
                </a:solidFill>
                <a:latin typeface="Calibri Light" panose="020F0302020204030204" pitchFamily="34" charset="0"/>
                <a:cs typeface="Calibri Light" panose="020F0302020204030204" pitchFamily="34" charset="0"/>
              </a:rPr>
              <a:t>23. Indication when the box is on the goal</a:t>
            </a:r>
          </a:p>
          <a:p>
            <a:r>
              <a:rPr lang="en-US" sz="1400" b="1" dirty="0">
                <a:solidFill>
                  <a:schemeClr val="tx1"/>
                </a:solidFill>
                <a:latin typeface="Calibri Light" panose="020F0302020204030204" pitchFamily="34" charset="0"/>
                <a:cs typeface="Calibri Light" panose="020F0302020204030204" pitchFamily="34" charset="0"/>
              </a:rPr>
              <a:t>File </a:t>
            </a:r>
            <a:r>
              <a:rPr lang="en-US" sz="1400" b="1" dirty="0" err="1">
                <a:solidFill>
                  <a:schemeClr val="tx1"/>
                </a:solidFill>
                <a:latin typeface="Calibri Light" panose="020F0302020204030204" pitchFamily="34" charset="0"/>
                <a:cs typeface="Calibri Light" panose="020F0302020204030204" pitchFamily="34" charset="0"/>
              </a:rPr>
              <a:t>Wharehouse.cs</a:t>
            </a:r>
            <a:endParaRPr lang="en-US" sz="1400" b="1" dirty="0">
              <a:solidFill>
                <a:schemeClr val="tx1"/>
              </a:solidFill>
              <a:latin typeface="Calibri Light" panose="020F0302020204030204" pitchFamily="34" charset="0"/>
              <a:cs typeface="Calibri Light" panose="020F0302020204030204" pitchFamily="34" charset="0"/>
            </a:endParaRPr>
          </a:p>
          <a:p>
            <a:pPr lvl="1"/>
            <a:r>
              <a:rPr lang="en-US" sz="1400" b="1" dirty="0">
                <a:solidFill>
                  <a:schemeClr val="tx1"/>
                </a:solidFill>
                <a:latin typeface="Calibri Light" panose="020F0302020204030204" pitchFamily="34" charset="0"/>
                <a:cs typeface="Calibri Light" panose="020F0302020204030204" pitchFamily="34" charset="0"/>
              </a:rPr>
              <a:t>Class </a:t>
            </a:r>
            <a:r>
              <a:rPr lang="en-US" sz="1400" b="1" dirty="0" err="1">
                <a:solidFill>
                  <a:schemeClr val="tx1"/>
                </a:solidFill>
                <a:latin typeface="Calibri Light" panose="020F0302020204030204" pitchFamily="34" charset="0"/>
                <a:cs typeface="Calibri Light" panose="020F0302020204030204" pitchFamily="34" charset="0"/>
              </a:rPr>
              <a:t>Wharehouse</a:t>
            </a:r>
            <a:r>
              <a:rPr lang="en-US" sz="1400" b="1" dirty="0">
                <a:solidFill>
                  <a:schemeClr val="tx1"/>
                </a:solidFill>
                <a:latin typeface="Calibri Light" panose="020F0302020204030204" pitchFamily="34" charset="0"/>
                <a:cs typeface="Calibri Light" panose="020F0302020204030204" pitchFamily="34" charset="0"/>
              </a:rPr>
              <a:t>, </a:t>
            </a:r>
            <a:r>
              <a:rPr lang="en-US" sz="1400" dirty="0">
                <a:latin typeface="Calibri Light" panose="020F0302020204030204" pitchFamily="34" charset="0"/>
                <a:cs typeface="Calibri Light" panose="020F0302020204030204" pitchFamily="34" charset="0"/>
              </a:rPr>
              <a:t>method </a:t>
            </a:r>
            <a:r>
              <a:rPr lang="en-NZ" sz="1400" dirty="0">
                <a:latin typeface="Calibri Light" panose="020F0302020204030204" pitchFamily="34" charset="0"/>
                <a:cs typeface="Calibri Light" panose="020F0302020204030204" pitchFamily="34" charset="0"/>
              </a:rPr>
              <a:t>CheckIfBoxesAreOnTheGoal ( ) and </a:t>
            </a:r>
            <a:r>
              <a:rPr lang="en-NZ" sz="1400" dirty="0" err="1">
                <a:latin typeface="Calibri Light" panose="020F0302020204030204" pitchFamily="34" charset="0"/>
                <a:cs typeface="Calibri Light" panose="020F0302020204030204" pitchFamily="34" charset="0"/>
              </a:rPr>
              <a:t>BoxIsOnTheGoal</a:t>
            </a:r>
            <a:r>
              <a:rPr lang="en-NZ" sz="1400" dirty="0">
                <a:latin typeface="Calibri Light" panose="020F0302020204030204" pitchFamily="34" charset="0"/>
                <a:cs typeface="Calibri Light" panose="020F0302020204030204" pitchFamily="34" charset="0"/>
              </a:rPr>
              <a:t>( )</a:t>
            </a:r>
            <a:r>
              <a:rPr lang="en-US" sz="1400" dirty="0">
                <a:latin typeface="Calibri Light" panose="020F0302020204030204" pitchFamily="34" charset="0"/>
                <a:cs typeface="Calibri Light" panose="020F0302020204030204" pitchFamily="34" charset="0"/>
              </a:rPr>
              <a:t> is used for determining if box is on the Goal.</a:t>
            </a:r>
          </a:p>
          <a:p>
            <a:pPr marL="0" indent="0" defTabSz="914400">
              <a:buNone/>
            </a:pPr>
            <a:r>
              <a:rPr lang="en-US" sz="1800" b="1" dirty="0">
                <a:solidFill>
                  <a:schemeClr val="accent6">
                    <a:lumMod val="75000"/>
                  </a:schemeClr>
                </a:solidFill>
                <a:latin typeface="Calibri Light" panose="020F0302020204030204" pitchFamily="34" charset="0"/>
                <a:cs typeface="Calibri Light" panose="020F0302020204030204" pitchFamily="34" charset="0"/>
              </a:rPr>
              <a:t>24. Level is complete when all the box are on the goal</a:t>
            </a:r>
          </a:p>
          <a:p>
            <a:r>
              <a:rPr lang="en-US" sz="1400" b="1" dirty="0">
                <a:solidFill>
                  <a:schemeClr val="tx1"/>
                </a:solidFill>
                <a:latin typeface="Calibri Light" panose="020F0302020204030204" pitchFamily="34" charset="0"/>
                <a:cs typeface="Calibri Light" panose="020F0302020204030204" pitchFamily="34" charset="0"/>
              </a:rPr>
              <a:t>File </a:t>
            </a:r>
            <a:r>
              <a:rPr lang="en-US" sz="1400" b="1" dirty="0" err="1">
                <a:solidFill>
                  <a:schemeClr val="tx1"/>
                </a:solidFill>
                <a:latin typeface="Calibri Light" panose="020F0302020204030204" pitchFamily="34" charset="0"/>
                <a:cs typeface="Calibri Light" panose="020F0302020204030204" pitchFamily="34" charset="0"/>
              </a:rPr>
              <a:t>Wharehouse.cs</a:t>
            </a:r>
            <a:endParaRPr lang="en-US" sz="1400" b="1" dirty="0">
              <a:solidFill>
                <a:schemeClr val="tx1"/>
              </a:solidFill>
              <a:latin typeface="Calibri Light" panose="020F0302020204030204" pitchFamily="34" charset="0"/>
              <a:cs typeface="Calibri Light" panose="020F0302020204030204" pitchFamily="34" charset="0"/>
            </a:endParaRPr>
          </a:p>
          <a:p>
            <a:pPr lvl="1"/>
            <a:r>
              <a:rPr lang="en-US" sz="1400" b="1" dirty="0">
                <a:solidFill>
                  <a:schemeClr val="tx1"/>
                </a:solidFill>
                <a:latin typeface="Calibri Light" panose="020F0302020204030204" pitchFamily="34" charset="0"/>
                <a:cs typeface="Calibri Light" panose="020F0302020204030204" pitchFamily="34" charset="0"/>
              </a:rPr>
              <a:t>Class </a:t>
            </a:r>
            <a:r>
              <a:rPr lang="en-US" sz="1400" b="1" dirty="0" err="1">
                <a:solidFill>
                  <a:schemeClr val="tx1"/>
                </a:solidFill>
                <a:latin typeface="Calibri Light" panose="020F0302020204030204" pitchFamily="34" charset="0"/>
                <a:cs typeface="Calibri Light" panose="020F0302020204030204" pitchFamily="34" charset="0"/>
              </a:rPr>
              <a:t>Wharehouse</a:t>
            </a:r>
            <a:r>
              <a:rPr lang="en-US" sz="1400" b="1" dirty="0">
                <a:solidFill>
                  <a:schemeClr val="tx1"/>
                </a:solidFill>
                <a:latin typeface="Calibri Light" panose="020F0302020204030204" pitchFamily="34" charset="0"/>
                <a:cs typeface="Calibri Light" panose="020F0302020204030204" pitchFamily="34" charset="0"/>
              </a:rPr>
              <a:t>, </a:t>
            </a:r>
            <a:r>
              <a:rPr lang="en-US" sz="1400" dirty="0">
                <a:latin typeface="Calibri Light" panose="020F0302020204030204" pitchFamily="34" charset="0"/>
                <a:cs typeface="Calibri Light" panose="020F0302020204030204" pitchFamily="34" charset="0"/>
              </a:rPr>
              <a:t>method </a:t>
            </a:r>
            <a:r>
              <a:rPr lang="en-NZ" sz="1400" dirty="0" err="1">
                <a:latin typeface="Calibri Light" panose="020F0302020204030204" pitchFamily="34" charset="0"/>
                <a:cs typeface="Calibri Light" panose="020F0302020204030204" pitchFamily="34" charset="0"/>
              </a:rPr>
              <a:t>AllTheBoxesAreOnTheGoals</a:t>
            </a:r>
            <a:r>
              <a:rPr lang="en-NZ" sz="1400" dirty="0">
                <a:latin typeface="Calibri Light" panose="020F0302020204030204" pitchFamily="34" charset="0"/>
                <a:cs typeface="Calibri Light" panose="020F0302020204030204" pitchFamily="34" charset="0"/>
              </a:rPr>
              <a:t> ( ) if this method return true that means all the box are on the goal and the level is complete.</a:t>
            </a:r>
          </a:p>
          <a:p>
            <a:pPr marL="0" indent="0">
              <a:buNone/>
            </a:pPr>
            <a:r>
              <a:rPr lang="en-US" sz="1800" b="1" dirty="0">
                <a:solidFill>
                  <a:schemeClr val="accent6">
                    <a:lumMod val="75000"/>
                  </a:schemeClr>
                </a:solidFill>
                <a:latin typeface="Calibri Light" panose="020F0302020204030204" pitchFamily="34" charset="0"/>
                <a:cs typeface="Calibri Light" panose="020F0302020204030204" pitchFamily="34" charset="0"/>
              </a:rPr>
              <a:t>25. Count player moves</a:t>
            </a:r>
          </a:p>
          <a:p>
            <a:r>
              <a:rPr lang="en-US" sz="1400" b="1" dirty="0">
                <a:solidFill>
                  <a:schemeClr val="tx1"/>
                </a:solidFill>
                <a:latin typeface="Calibri Light" panose="020F0302020204030204" pitchFamily="34" charset="0"/>
                <a:cs typeface="Calibri Light" panose="020F0302020204030204" pitchFamily="34" charset="0"/>
              </a:rPr>
              <a:t>File </a:t>
            </a:r>
            <a:r>
              <a:rPr lang="en-US" sz="1400" b="1" dirty="0" err="1">
                <a:solidFill>
                  <a:schemeClr val="tx1"/>
                </a:solidFill>
                <a:latin typeface="Calibri Light" panose="020F0302020204030204" pitchFamily="34" charset="0"/>
                <a:cs typeface="Calibri Light" panose="020F0302020204030204" pitchFamily="34" charset="0"/>
              </a:rPr>
              <a:t>Mover.cs</a:t>
            </a:r>
            <a:endParaRPr lang="en-US" sz="1400" b="1" dirty="0">
              <a:solidFill>
                <a:schemeClr val="tx1"/>
              </a:solidFill>
              <a:latin typeface="Calibri Light" panose="020F0302020204030204" pitchFamily="34" charset="0"/>
              <a:cs typeface="Calibri Light" panose="020F0302020204030204" pitchFamily="34" charset="0"/>
            </a:endParaRPr>
          </a:p>
          <a:p>
            <a:pPr lvl="1"/>
            <a:r>
              <a:rPr lang="en-US" sz="1400" b="1" dirty="0">
                <a:solidFill>
                  <a:schemeClr val="tx1"/>
                </a:solidFill>
                <a:latin typeface="Calibri Light" panose="020F0302020204030204" pitchFamily="34" charset="0"/>
                <a:cs typeface="Calibri Light" panose="020F0302020204030204" pitchFamily="34" charset="0"/>
              </a:rPr>
              <a:t>Class </a:t>
            </a:r>
            <a:r>
              <a:rPr lang="en-US" sz="1400" b="1" dirty="0" err="1">
                <a:solidFill>
                  <a:schemeClr val="tx1"/>
                </a:solidFill>
                <a:latin typeface="Calibri Light" panose="020F0302020204030204" pitchFamily="34" charset="0"/>
                <a:cs typeface="Calibri Light" panose="020F0302020204030204" pitchFamily="34" charset="0"/>
              </a:rPr>
              <a:t>Mover.cs</a:t>
            </a:r>
            <a:r>
              <a:rPr lang="en-US" sz="1400" b="1" dirty="0">
                <a:solidFill>
                  <a:schemeClr val="tx1"/>
                </a:solidFill>
                <a:latin typeface="Calibri Light" panose="020F0302020204030204" pitchFamily="34" charset="0"/>
                <a:cs typeface="Calibri Light" panose="020F0302020204030204" pitchFamily="34" charset="0"/>
              </a:rPr>
              <a:t>, </a:t>
            </a:r>
            <a:r>
              <a:rPr lang="en-US" sz="1400" dirty="0">
                <a:latin typeface="Calibri Light" panose="020F0302020204030204" pitchFamily="34" charset="0"/>
                <a:cs typeface="Calibri Light" panose="020F0302020204030204" pitchFamily="34" charset="0"/>
              </a:rPr>
              <a:t>method ProcessMove( ) updates player count every time player changes it position.</a:t>
            </a:r>
          </a:p>
        </p:txBody>
      </p:sp>
      <p:sp>
        <p:nvSpPr>
          <p:cNvPr id="4" name="Rectangle 3">
            <a:extLst>
              <a:ext uri="{FF2B5EF4-FFF2-40B4-BE49-F238E27FC236}">
                <a16:creationId xmlns:a16="http://schemas.microsoft.com/office/drawing/2014/main" id="{61B4C507-0AA8-4EF8-B26F-2F4224DEA1F9}"/>
              </a:ext>
            </a:extLst>
          </p:cNvPr>
          <p:cNvSpPr/>
          <p:nvPr/>
        </p:nvSpPr>
        <p:spPr>
          <a:xfrm>
            <a:off x="1028432" y="947226"/>
            <a:ext cx="10408114" cy="56182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b="1" dirty="0">
                <a:solidFill>
                  <a:schemeClr val="tx1"/>
                </a:solidFill>
                <a:latin typeface="Calibri Light" panose="020F0302020204030204" pitchFamily="34" charset="0"/>
                <a:cs typeface="Calibri Light" panose="020F0302020204030204" pitchFamily="34" charset="0"/>
              </a:rPr>
              <a:t>Sokoban Game Player Must Features Implementation </a:t>
            </a:r>
            <a:endParaRPr lang="en-NZ" sz="2799" b="1" dirty="0">
              <a:solidFill>
                <a:schemeClr val="tx1"/>
              </a:solidFill>
            </a:endParaRPr>
          </a:p>
        </p:txBody>
      </p:sp>
    </p:spTree>
    <p:extLst>
      <p:ext uri="{BB962C8B-B14F-4D97-AF65-F5344CB8AC3E}">
        <p14:creationId xmlns:p14="http://schemas.microsoft.com/office/powerpoint/2010/main" val="3744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854052" y="1204216"/>
            <a:ext cx="7344816" cy="899103"/>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dirty="0"/>
              <a:t>Model Two - Game Player</a:t>
            </a:r>
          </a:p>
        </p:txBody>
      </p:sp>
      <p:sp>
        <p:nvSpPr>
          <p:cNvPr id="3" name="TextBox 2">
            <a:extLst>
              <a:ext uri="{FF2B5EF4-FFF2-40B4-BE49-F238E27FC236}">
                <a16:creationId xmlns:a16="http://schemas.microsoft.com/office/drawing/2014/main" id="{91535CE3-BCE5-4959-8B2C-649D74DA624B}"/>
              </a:ext>
            </a:extLst>
          </p:cNvPr>
          <p:cNvSpPr txBox="1"/>
          <p:nvPr/>
        </p:nvSpPr>
        <p:spPr>
          <a:xfrm>
            <a:off x="3754152" y="3525976"/>
            <a:ext cx="4680520" cy="2000548"/>
          </a:xfrm>
          <a:prstGeom prst="rect">
            <a:avLst/>
          </a:prstGeom>
          <a:noFill/>
        </p:spPr>
        <p:txBody>
          <a:bodyPr wrap="square" rtlCol="0">
            <a:spAutoFit/>
          </a:bodyPr>
          <a:lstStyle/>
          <a:p>
            <a:pPr algn="ctr"/>
            <a:r>
              <a:rPr lang="en-NZ" sz="2000" b="1" dirty="0"/>
              <a:t>Implement a View in Windows forms</a:t>
            </a:r>
          </a:p>
          <a:p>
            <a:pPr algn="ctr"/>
            <a:r>
              <a:rPr lang="en-NZ" sz="2000" dirty="0"/>
              <a:t> </a:t>
            </a:r>
          </a:p>
          <a:p>
            <a:pPr algn="ctr"/>
            <a:r>
              <a:rPr lang="en-NZ" sz="2000" dirty="0"/>
              <a:t>Using</a:t>
            </a:r>
          </a:p>
          <a:p>
            <a:pPr algn="ctr"/>
            <a:endParaRPr lang="en-NZ" sz="2000" dirty="0"/>
          </a:p>
          <a:p>
            <a:pPr algn="ctr"/>
            <a:r>
              <a:rPr lang="en-NZ" sz="4400" b="1" dirty="0"/>
              <a:t>System.Drawing </a:t>
            </a:r>
          </a:p>
        </p:txBody>
      </p:sp>
      <p:sp>
        <p:nvSpPr>
          <p:cNvPr id="4" name="Title 1">
            <a:extLst>
              <a:ext uri="{FF2B5EF4-FFF2-40B4-BE49-F238E27FC236}">
                <a16:creationId xmlns:a16="http://schemas.microsoft.com/office/drawing/2014/main" id="{137DEFD0-700B-45CF-BC7C-5016F73D436C}"/>
              </a:ext>
            </a:extLst>
          </p:cNvPr>
          <p:cNvSpPr txBox="1">
            <a:spLocks/>
          </p:cNvSpPr>
          <p:nvPr/>
        </p:nvSpPr>
        <p:spPr>
          <a:xfrm>
            <a:off x="1449896" y="2204864"/>
            <a:ext cx="9289032" cy="731851"/>
          </a:xfrm>
          <a:prstGeom prst="rect">
            <a:avLst/>
          </a:prstGeom>
        </p:spPr>
        <p:txBody>
          <a:bodyPr vert="horz" lIns="91440" tIns="45720" rIns="91440" bIns="45720" rtlCol="0" anchor="b">
            <a:normAutofit fontScale="4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b="1" dirty="0"/>
              <a:t>Rebuilt of the Model </a:t>
            </a:r>
            <a:r>
              <a:rPr lang="en-US" sz="5400" dirty="0"/>
              <a:t>Created for 15% Halfway presentation </a:t>
            </a:r>
          </a:p>
        </p:txBody>
      </p:sp>
    </p:spTree>
    <p:extLst>
      <p:ext uri="{BB962C8B-B14F-4D97-AF65-F5344CB8AC3E}">
        <p14:creationId xmlns:p14="http://schemas.microsoft.com/office/powerpoint/2010/main" val="28389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8A8C7F-FE3C-4F6B-AD6F-CEC04E69A570}"/>
              </a:ext>
            </a:extLst>
          </p:cNvPr>
          <p:cNvSpPr/>
          <p:nvPr/>
        </p:nvSpPr>
        <p:spPr>
          <a:xfrm>
            <a:off x="3646140" y="476672"/>
            <a:ext cx="4681090" cy="646331"/>
          </a:xfrm>
          <a:prstGeom prst="rect">
            <a:avLst/>
          </a:prstGeom>
        </p:spPr>
        <p:txBody>
          <a:bodyPr wrap="none">
            <a:spAutoFit/>
          </a:bodyPr>
          <a:lstStyle/>
          <a:p>
            <a:r>
              <a:rPr lang="en-NZ" sz="3600" kern="1400" spc="-50" dirty="0">
                <a:latin typeface="Calibri Light" panose="020F0302020204030204" pitchFamily="34" charset="0"/>
                <a:ea typeface="DengXian Light" panose="02010600030101010101" pitchFamily="2" charset="-122"/>
                <a:cs typeface="Times New Roman" panose="02020603050405020304" pitchFamily="18" charset="0"/>
              </a:rPr>
              <a:t>5 MUST Features of View</a:t>
            </a:r>
            <a:endParaRPr lang="en-NZ" sz="3600" kern="1400" spc="-50" dirty="0">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4B5BCB7B-9261-4BA6-960F-B00E0D06DA90}"/>
              </a:ext>
            </a:extLst>
          </p:cNvPr>
          <p:cNvSpPr txBox="1"/>
          <p:nvPr/>
        </p:nvSpPr>
        <p:spPr>
          <a:xfrm>
            <a:off x="3061765" y="1261531"/>
            <a:ext cx="6065295" cy="2339102"/>
          </a:xfrm>
          <a:prstGeom prst="rect">
            <a:avLst/>
          </a:prstGeom>
          <a:noFill/>
        </p:spPr>
        <p:txBody>
          <a:bodyPr wrap="square" rtlCol="0">
            <a:spAutoFit/>
          </a:bodyPr>
          <a:lstStyle/>
          <a:p>
            <a:pPr marL="342900" lvl="0" indent="-342900">
              <a:buFont typeface="+mj-lt"/>
              <a:buAutoNum type="arabicPeriod"/>
            </a:pPr>
            <a:r>
              <a:rPr lang="en-NZ" sz="1600" dirty="0"/>
              <a:t>Display a grid of variable size (to an upper limit) CENTRED</a:t>
            </a:r>
          </a:p>
          <a:p>
            <a:pPr marL="342900" lvl="0" indent="-342900">
              <a:buFont typeface="+mj-lt"/>
              <a:buAutoNum type="arabicPeriod"/>
            </a:pPr>
            <a:endParaRPr lang="en-NZ" sz="1600" dirty="0"/>
          </a:p>
          <a:p>
            <a:pPr marL="342900" lvl="0" indent="-342900">
              <a:buFont typeface="+mj-lt"/>
              <a:buAutoNum type="arabicPeriod"/>
            </a:pPr>
            <a:r>
              <a:rPr lang="en-NZ" sz="1600" dirty="0"/>
              <a:t>Display the Pieces as distinct images</a:t>
            </a:r>
          </a:p>
          <a:p>
            <a:pPr marL="342900" lvl="0" indent="-342900">
              <a:buFont typeface="+mj-lt"/>
              <a:buAutoNum type="arabicPeriod"/>
            </a:pPr>
            <a:endParaRPr lang="en-NZ" sz="1600" dirty="0"/>
          </a:p>
          <a:p>
            <a:pPr marL="342900" lvl="0" indent="-342900">
              <a:buFont typeface="+mj-lt"/>
              <a:buAutoNum type="arabicPeriod"/>
            </a:pPr>
            <a:r>
              <a:rPr lang="en-NZ" sz="1600" dirty="0"/>
              <a:t>Display the move count</a:t>
            </a:r>
          </a:p>
          <a:p>
            <a:pPr marL="342900" lvl="0" indent="-342900">
              <a:buFont typeface="+mj-lt"/>
              <a:buAutoNum type="arabicPeriod"/>
            </a:pPr>
            <a:endParaRPr lang="en-NZ" sz="1600" dirty="0"/>
          </a:p>
          <a:p>
            <a:pPr marL="342900" lvl="0" indent="-342900">
              <a:buFont typeface="+mj-lt"/>
              <a:buAutoNum type="arabicPeriod"/>
            </a:pPr>
            <a:r>
              <a:rPr lang="en-NZ" sz="1600" dirty="0"/>
              <a:t>Save and load ‘works’ (as in passes to a Filer or NOT)</a:t>
            </a:r>
          </a:p>
          <a:p>
            <a:pPr marL="342900" lvl="0" indent="-342900">
              <a:buFont typeface="+mj-lt"/>
              <a:buAutoNum type="arabicPeriod"/>
            </a:pPr>
            <a:endParaRPr lang="en-NZ" sz="1600" dirty="0"/>
          </a:p>
          <a:p>
            <a:pPr marL="342900" lvl="0" indent="-342900">
              <a:buFont typeface="+mj-lt"/>
              <a:buAutoNum type="arabicPeriod"/>
            </a:pPr>
            <a:r>
              <a:rPr lang="en-NZ" sz="1600" dirty="0"/>
              <a:t>Actually works – is playable - updates!</a:t>
            </a:r>
          </a:p>
        </p:txBody>
      </p:sp>
      <p:sp>
        <p:nvSpPr>
          <p:cNvPr id="4" name="Rectangle 3">
            <a:extLst>
              <a:ext uri="{FF2B5EF4-FFF2-40B4-BE49-F238E27FC236}">
                <a16:creationId xmlns:a16="http://schemas.microsoft.com/office/drawing/2014/main" id="{E88A8C7F-FE3C-4F6B-AD6F-CEC04E69A570}"/>
              </a:ext>
            </a:extLst>
          </p:cNvPr>
          <p:cNvSpPr/>
          <p:nvPr/>
        </p:nvSpPr>
        <p:spPr>
          <a:xfrm>
            <a:off x="3753867" y="3882793"/>
            <a:ext cx="5119350" cy="646331"/>
          </a:xfrm>
          <a:prstGeom prst="rect">
            <a:avLst/>
          </a:prstGeom>
        </p:spPr>
        <p:txBody>
          <a:bodyPr wrap="none">
            <a:spAutoFit/>
          </a:bodyPr>
          <a:lstStyle/>
          <a:p>
            <a:r>
              <a:rPr lang="en-NZ" sz="3600" kern="1400" spc="-50" dirty="0">
                <a:latin typeface="Calibri Light" panose="020F0302020204030204" pitchFamily="34" charset="0"/>
                <a:ea typeface="DengXian Light" panose="02010600030101010101" pitchFamily="2" charset="-122"/>
                <a:cs typeface="Times New Roman" panose="02020603050405020304" pitchFamily="18" charset="0"/>
              </a:rPr>
              <a:t>3 SHOULD Features of View</a:t>
            </a:r>
            <a:endParaRPr lang="en-NZ" sz="3600" kern="1400" spc="-50" dirty="0">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4B5BCB7B-9261-4BA6-960F-B00E0D06DA90}"/>
              </a:ext>
            </a:extLst>
          </p:cNvPr>
          <p:cNvSpPr txBox="1"/>
          <p:nvPr/>
        </p:nvSpPr>
        <p:spPr>
          <a:xfrm>
            <a:off x="3061765" y="4667652"/>
            <a:ext cx="6065295" cy="1569660"/>
          </a:xfrm>
          <a:prstGeom prst="rect">
            <a:avLst/>
          </a:prstGeom>
          <a:noFill/>
        </p:spPr>
        <p:txBody>
          <a:bodyPr wrap="square" rtlCol="0">
            <a:spAutoFit/>
          </a:bodyPr>
          <a:lstStyle/>
          <a:p>
            <a:pPr marL="342900" lvl="0" indent="-342900">
              <a:buFont typeface="+mj-lt"/>
              <a:buAutoNum type="arabicPeriod" startAt="6"/>
            </a:pPr>
            <a:r>
              <a:rPr lang="en-US" sz="1600" dirty="0"/>
              <a:t>Automatically l</a:t>
            </a:r>
            <a:r>
              <a:rPr lang="en-NZ" sz="1600" dirty="0"/>
              <a:t>oad next level</a:t>
            </a:r>
          </a:p>
          <a:p>
            <a:pPr marL="342900" lvl="0" indent="-342900">
              <a:buFont typeface="+mj-lt"/>
              <a:buAutoNum type="arabicPeriod" startAt="6"/>
            </a:pPr>
            <a:endParaRPr lang="en-NZ" sz="1600" dirty="0"/>
          </a:p>
          <a:p>
            <a:pPr marL="342900" lvl="0" indent="-342900">
              <a:buFont typeface="+mj-lt"/>
              <a:buAutoNum type="arabicPeriod" startAt="6"/>
            </a:pPr>
            <a:r>
              <a:rPr lang="en-NZ" sz="1600" dirty="0"/>
              <a:t>Sound when both level complete</a:t>
            </a:r>
          </a:p>
          <a:p>
            <a:pPr marL="342900" lvl="0" indent="-342900">
              <a:buFont typeface="+mj-lt"/>
              <a:buAutoNum type="arabicPeriod" startAt="6"/>
            </a:pPr>
            <a:endParaRPr lang="en-NZ" sz="1600" dirty="0"/>
          </a:p>
          <a:p>
            <a:pPr marL="342900" lvl="0" indent="-342900">
              <a:buFont typeface="+mj-lt"/>
              <a:buAutoNum type="arabicPeriod" startAt="6"/>
            </a:pPr>
            <a:r>
              <a:rPr lang="en-NZ" sz="1600" dirty="0"/>
              <a:t>Exit Game</a:t>
            </a:r>
          </a:p>
          <a:p>
            <a:pPr marL="342900" lvl="0" indent="-342900">
              <a:buFont typeface="+mj-lt"/>
              <a:buAutoNum type="arabicPeriod" startAt="6"/>
            </a:pPr>
            <a:endParaRPr lang="en-NZ" sz="1600" dirty="0"/>
          </a:p>
        </p:txBody>
      </p:sp>
    </p:spTree>
    <p:extLst>
      <p:ext uri="{BB962C8B-B14F-4D97-AF65-F5344CB8AC3E}">
        <p14:creationId xmlns:p14="http://schemas.microsoft.com/office/powerpoint/2010/main" val="321900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03A204-BE85-45EA-AD27-AFDBBBF2E690}"/>
              </a:ext>
            </a:extLst>
          </p:cNvPr>
          <p:cNvSpPr txBox="1"/>
          <p:nvPr/>
        </p:nvSpPr>
        <p:spPr>
          <a:xfrm>
            <a:off x="5014292" y="548680"/>
            <a:ext cx="2160240" cy="400110"/>
          </a:xfrm>
          <a:prstGeom prst="rect">
            <a:avLst/>
          </a:prstGeom>
          <a:noFill/>
        </p:spPr>
        <p:txBody>
          <a:bodyPr wrap="square" rtlCol="0">
            <a:spAutoFit/>
          </a:bodyPr>
          <a:lstStyle/>
          <a:p>
            <a:pPr algn="ctr"/>
            <a:r>
              <a:rPr lang="en-NZ" sz="2000" b="1" dirty="0"/>
              <a:t>System.Drawing</a:t>
            </a:r>
          </a:p>
        </p:txBody>
      </p:sp>
      <p:sp>
        <p:nvSpPr>
          <p:cNvPr id="3" name="TextBox 2">
            <a:extLst>
              <a:ext uri="{FF2B5EF4-FFF2-40B4-BE49-F238E27FC236}">
                <a16:creationId xmlns:a16="http://schemas.microsoft.com/office/drawing/2014/main" id="{130EAC42-431D-40E0-8C88-2B828A5999B4}"/>
              </a:ext>
            </a:extLst>
          </p:cNvPr>
          <p:cNvSpPr txBox="1"/>
          <p:nvPr/>
        </p:nvSpPr>
        <p:spPr>
          <a:xfrm>
            <a:off x="1557908" y="1577454"/>
            <a:ext cx="2611016" cy="400110"/>
          </a:xfrm>
          <a:prstGeom prst="rect">
            <a:avLst/>
          </a:prstGeom>
          <a:noFill/>
        </p:spPr>
        <p:txBody>
          <a:bodyPr wrap="square" rtlCol="0">
            <a:spAutoFit/>
          </a:bodyPr>
          <a:lstStyle/>
          <a:p>
            <a:pPr algn="ctr"/>
            <a:r>
              <a:rPr lang="en-NZ" sz="2000" b="1" dirty="0"/>
              <a:t>Before Game Start</a:t>
            </a:r>
          </a:p>
        </p:txBody>
      </p:sp>
      <p:sp>
        <p:nvSpPr>
          <p:cNvPr id="4" name="TextBox 3">
            <a:extLst>
              <a:ext uri="{FF2B5EF4-FFF2-40B4-BE49-F238E27FC236}">
                <a16:creationId xmlns:a16="http://schemas.microsoft.com/office/drawing/2014/main" id="{43F13E2C-EDDC-4AAE-8725-032EB4444683}"/>
              </a:ext>
            </a:extLst>
          </p:cNvPr>
          <p:cNvSpPr txBox="1"/>
          <p:nvPr/>
        </p:nvSpPr>
        <p:spPr>
          <a:xfrm>
            <a:off x="8254652" y="1634236"/>
            <a:ext cx="2611016" cy="400110"/>
          </a:xfrm>
          <a:prstGeom prst="rect">
            <a:avLst/>
          </a:prstGeom>
          <a:noFill/>
        </p:spPr>
        <p:txBody>
          <a:bodyPr wrap="square" rtlCol="0">
            <a:spAutoFit/>
          </a:bodyPr>
          <a:lstStyle/>
          <a:p>
            <a:pPr algn="ctr"/>
            <a:r>
              <a:rPr lang="en-NZ" sz="2000" b="1" dirty="0"/>
              <a:t>After Game Start</a:t>
            </a:r>
          </a:p>
        </p:txBody>
      </p:sp>
      <p:sp>
        <p:nvSpPr>
          <p:cNvPr id="9" name="TextBox 8">
            <a:extLst>
              <a:ext uri="{FF2B5EF4-FFF2-40B4-BE49-F238E27FC236}">
                <a16:creationId xmlns:a16="http://schemas.microsoft.com/office/drawing/2014/main" id="{AEE99D45-20AE-49B0-A966-942C94679DBD}"/>
              </a:ext>
            </a:extLst>
          </p:cNvPr>
          <p:cNvSpPr txBox="1"/>
          <p:nvPr/>
        </p:nvSpPr>
        <p:spPr>
          <a:xfrm>
            <a:off x="1771885" y="1070192"/>
            <a:ext cx="8645053" cy="400110"/>
          </a:xfrm>
          <a:prstGeom prst="rect">
            <a:avLst/>
          </a:prstGeom>
          <a:noFill/>
        </p:spPr>
        <p:txBody>
          <a:bodyPr wrap="square" rtlCol="0">
            <a:spAutoFit/>
          </a:bodyPr>
          <a:lstStyle/>
          <a:p>
            <a:pPr algn="ctr"/>
            <a:r>
              <a:rPr lang="en-NZ" sz="2000" b="1" dirty="0"/>
              <a:t>Drawing individual image on the form using System.Drawing </a:t>
            </a:r>
          </a:p>
        </p:txBody>
      </p:sp>
      <p:pic>
        <p:nvPicPr>
          <p:cNvPr id="5" name="Picture 4">
            <a:extLst>
              <a:ext uri="{FF2B5EF4-FFF2-40B4-BE49-F238E27FC236}">
                <a16:creationId xmlns:a16="http://schemas.microsoft.com/office/drawing/2014/main" id="{780F73A1-76FF-4B44-9475-482ACF10EFB6}"/>
              </a:ext>
            </a:extLst>
          </p:cNvPr>
          <p:cNvPicPr>
            <a:picLocks noChangeAspect="1"/>
          </p:cNvPicPr>
          <p:nvPr/>
        </p:nvPicPr>
        <p:blipFill>
          <a:blip r:embed="rId2"/>
          <a:stretch>
            <a:fillRect/>
          </a:stretch>
        </p:blipFill>
        <p:spPr>
          <a:xfrm>
            <a:off x="953500" y="2034346"/>
            <a:ext cx="4060792" cy="4464496"/>
          </a:xfrm>
          <a:prstGeom prst="rect">
            <a:avLst/>
          </a:prstGeom>
        </p:spPr>
      </p:pic>
      <p:sp>
        <p:nvSpPr>
          <p:cNvPr id="6" name="Arrow: Right 5">
            <a:extLst>
              <a:ext uri="{FF2B5EF4-FFF2-40B4-BE49-F238E27FC236}">
                <a16:creationId xmlns:a16="http://schemas.microsoft.com/office/drawing/2014/main" id="{D5D5A009-F7C8-460A-9ACB-16497A92976B}"/>
              </a:ext>
            </a:extLst>
          </p:cNvPr>
          <p:cNvSpPr/>
          <p:nvPr/>
        </p:nvSpPr>
        <p:spPr>
          <a:xfrm>
            <a:off x="5302324" y="3969060"/>
            <a:ext cx="93610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a:extLst>
              <a:ext uri="{FF2B5EF4-FFF2-40B4-BE49-F238E27FC236}">
                <a16:creationId xmlns:a16="http://schemas.microsoft.com/office/drawing/2014/main" id="{84CF560B-3BDA-4653-8C82-530C6569024B}"/>
              </a:ext>
            </a:extLst>
          </p:cNvPr>
          <p:cNvPicPr>
            <a:picLocks noChangeAspect="1"/>
          </p:cNvPicPr>
          <p:nvPr/>
        </p:nvPicPr>
        <p:blipFill>
          <a:blip r:embed="rId3"/>
          <a:stretch>
            <a:fillRect/>
          </a:stretch>
        </p:blipFill>
        <p:spPr>
          <a:xfrm>
            <a:off x="7390556" y="2166359"/>
            <a:ext cx="3796848" cy="4243536"/>
          </a:xfrm>
          <a:prstGeom prst="rect">
            <a:avLst/>
          </a:prstGeom>
        </p:spPr>
      </p:pic>
    </p:spTree>
    <p:extLst>
      <p:ext uri="{BB962C8B-B14F-4D97-AF65-F5344CB8AC3E}">
        <p14:creationId xmlns:p14="http://schemas.microsoft.com/office/powerpoint/2010/main" val="400911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3934172" y="188640"/>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System.Drawing</a:t>
            </a:r>
          </a:p>
        </p:txBody>
      </p:sp>
      <p:sp>
        <p:nvSpPr>
          <p:cNvPr id="3" name="TextBox 2">
            <a:extLst>
              <a:ext uri="{FF2B5EF4-FFF2-40B4-BE49-F238E27FC236}">
                <a16:creationId xmlns:a16="http://schemas.microsoft.com/office/drawing/2014/main" id="{2B7B54B1-A03E-4542-8EB6-8A6424E87ED3}"/>
              </a:ext>
            </a:extLst>
          </p:cNvPr>
          <p:cNvSpPr txBox="1"/>
          <p:nvPr/>
        </p:nvSpPr>
        <p:spPr>
          <a:xfrm>
            <a:off x="4014626" y="698823"/>
            <a:ext cx="4159571" cy="369332"/>
          </a:xfrm>
          <a:prstGeom prst="rect">
            <a:avLst/>
          </a:prstGeom>
          <a:noFill/>
        </p:spPr>
        <p:txBody>
          <a:bodyPr wrap="square" rtlCol="0">
            <a:spAutoFit/>
          </a:bodyPr>
          <a:lstStyle/>
          <a:p>
            <a:r>
              <a:rPr lang="en-NZ" b="1" dirty="0"/>
              <a:t>Feature 1: </a:t>
            </a:r>
            <a:r>
              <a:rPr lang="en-NZ" dirty="0"/>
              <a:t>Display a grid of variable size </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7" name="Screen Recording 6">
            <a:hlinkClick r:id="" action="ppaction://media"/>
            <a:extLst>
              <a:ext uri="{FF2B5EF4-FFF2-40B4-BE49-F238E27FC236}">
                <a16:creationId xmlns:a16="http://schemas.microsoft.com/office/drawing/2014/main" id="{C48BBB7B-D6A9-4CD4-A637-2A3B17C3AF9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94210" y="1604454"/>
            <a:ext cx="3600402" cy="4043074"/>
          </a:xfrm>
          <a:prstGeom prst="rect">
            <a:avLst/>
          </a:prstGeom>
        </p:spPr>
      </p:pic>
    </p:spTree>
    <p:extLst>
      <p:ext uri="{BB962C8B-B14F-4D97-AF65-F5344CB8AC3E}">
        <p14:creationId xmlns:p14="http://schemas.microsoft.com/office/powerpoint/2010/main" val="299277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2008797" y="5651304"/>
            <a:ext cx="817123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92 - 114</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1: </a:t>
            </a:r>
            <a:r>
              <a:rPr lang="en-NZ" sz="2400" dirty="0"/>
              <a:t>Display a grid of variable size </a:t>
            </a:r>
            <a:r>
              <a:rPr lang="en-NZ" sz="2400" b="1" dirty="0"/>
              <a:t> </a:t>
            </a:r>
          </a:p>
        </p:txBody>
      </p:sp>
      <p:pic>
        <p:nvPicPr>
          <p:cNvPr id="4" name="Picture 3">
            <a:extLst>
              <a:ext uri="{FF2B5EF4-FFF2-40B4-BE49-F238E27FC236}">
                <a16:creationId xmlns:a16="http://schemas.microsoft.com/office/drawing/2014/main" id="{59B55749-0785-4C50-ADD2-4915F6DF8706}"/>
              </a:ext>
            </a:extLst>
          </p:cNvPr>
          <p:cNvPicPr>
            <a:picLocks noChangeAspect="1"/>
          </p:cNvPicPr>
          <p:nvPr/>
        </p:nvPicPr>
        <p:blipFill>
          <a:blip r:embed="rId2"/>
          <a:stretch>
            <a:fillRect/>
          </a:stretch>
        </p:blipFill>
        <p:spPr>
          <a:xfrm>
            <a:off x="398462" y="980728"/>
            <a:ext cx="11391900" cy="4714875"/>
          </a:xfrm>
          <a:prstGeom prst="rect">
            <a:avLst/>
          </a:prstGeom>
        </p:spPr>
      </p:pic>
    </p:spTree>
    <p:extLst>
      <p:ext uri="{BB962C8B-B14F-4D97-AF65-F5344CB8AC3E}">
        <p14:creationId xmlns:p14="http://schemas.microsoft.com/office/powerpoint/2010/main" val="25873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3934172" y="188640"/>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System.Drawing</a:t>
            </a:r>
          </a:p>
        </p:txBody>
      </p:sp>
      <p:sp>
        <p:nvSpPr>
          <p:cNvPr id="3" name="TextBox 2">
            <a:extLst>
              <a:ext uri="{FF2B5EF4-FFF2-40B4-BE49-F238E27FC236}">
                <a16:creationId xmlns:a16="http://schemas.microsoft.com/office/drawing/2014/main" id="{2B7B54B1-A03E-4542-8EB6-8A6424E87ED3}"/>
              </a:ext>
            </a:extLst>
          </p:cNvPr>
          <p:cNvSpPr txBox="1"/>
          <p:nvPr/>
        </p:nvSpPr>
        <p:spPr>
          <a:xfrm>
            <a:off x="4014626" y="698823"/>
            <a:ext cx="5104122" cy="369332"/>
          </a:xfrm>
          <a:prstGeom prst="rect">
            <a:avLst/>
          </a:prstGeom>
          <a:noFill/>
        </p:spPr>
        <p:txBody>
          <a:bodyPr wrap="square" rtlCol="0">
            <a:spAutoFit/>
          </a:bodyPr>
          <a:lstStyle/>
          <a:p>
            <a:r>
              <a:rPr lang="en-NZ" b="1" dirty="0"/>
              <a:t>Feature 2: </a:t>
            </a:r>
            <a:r>
              <a:rPr lang="en-NZ" dirty="0"/>
              <a:t>Display the Pieces as distinct images</a:t>
            </a:r>
          </a:p>
        </p:txBody>
      </p:sp>
      <p:sp>
        <p:nvSpPr>
          <p:cNvPr id="4" name="TextBox 3">
            <a:extLst>
              <a:ext uri="{FF2B5EF4-FFF2-40B4-BE49-F238E27FC236}">
                <a16:creationId xmlns:a16="http://schemas.microsoft.com/office/drawing/2014/main" id="{4DF138BD-AF1C-47DB-9AAB-5A729C597DE4}"/>
              </a:ext>
            </a:extLst>
          </p:cNvPr>
          <p:cNvSpPr txBox="1"/>
          <p:nvPr/>
        </p:nvSpPr>
        <p:spPr>
          <a:xfrm>
            <a:off x="4582244" y="1076111"/>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11" name="Screen Recording 4">
            <a:hlinkClick r:id="" action="ppaction://media"/>
            <a:extLst>
              <a:ext uri="{FF2B5EF4-FFF2-40B4-BE49-F238E27FC236}">
                <a16:creationId xmlns:a16="http://schemas.microsoft.com/office/drawing/2014/main" id="{D8D8B2BC-1B6E-438B-B4A6-789A1A98B7C2}"/>
              </a:ext>
            </a:extLst>
          </p:cNvPr>
          <p:cNvPicPr>
            <a:picLocks noChangeAspect="1"/>
          </p:cNvPicPr>
          <p:nvPr>
            <a:videoFile r:link="rId1"/>
            <p:extLst>
              <p:ext uri="{DAA4B4D4-6D71-4841-9C94-3DE7FCFB9230}">
                <p14:media xmlns:p14="http://schemas.microsoft.com/office/powerpoint/2010/main" r:embed="rId2">
                  <p14:trim end="3611.9"/>
                </p14:media>
              </p:ext>
            </p:extLst>
          </p:nvPr>
        </p:nvPicPr>
        <p:blipFill>
          <a:blip r:embed="rId4"/>
          <a:stretch>
            <a:fillRect/>
          </a:stretch>
        </p:blipFill>
        <p:spPr>
          <a:xfrm>
            <a:off x="4153251" y="1445443"/>
            <a:ext cx="3882322" cy="4359656"/>
          </a:xfrm>
          <a:prstGeom prst="rect">
            <a:avLst/>
          </a:prstGeom>
        </p:spPr>
      </p:pic>
    </p:spTree>
    <p:extLst>
      <p:ext uri="{BB962C8B-B14F-4D97-AF65-F5344CB8AC3E}">
        <p14:creationId xmlns:p14="http://schemas.microsoft.com/office/powerpoint/2010/main" val="34354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One - </a:t>
            </a:r>
            <a:r>
              <a:rPr lang="en-NZ" sz="2400" b="1" dirty="0"/>
              <a:t>Manually lay-out of components </a:t>
            </a:r>
          </a:p>
        </p:txBody>
      </p:sp>
      <p:sp>
        <p:nvSpPr>
          <p:cNvPr id="3" name="TextBox 2">
            <a:extLst>
              <a:ext uri="{FF2B5EF4-FFF2-40B4-BE49-F238E27FC236}">
                <a16:creationId xmlns:a16="http://schemas.microsoft.com/office/drawing/2014/main" id="{2B7B54B1-A03E-4542-8EB6-8A6424E87ED3}"/>
              </a:ext>
            </a:extLst>
          </p:cNvPr>
          <p:cNvSpPr txBox="1"/>
          <p:nvPr/>
        </p:nvSpPr>
        <p:spPr>
          <a:xfrm>
            <a:off x="4014626" y="698823"/>
            <a:ext cx="4159571" cy="369332"/>
          </a:xfrm>
          <a:prstGeom prst="rect">
            <a:avLst/>
          </a:prstGeom>
          <a:noFill/>
        </p:spPr>
        <p:txBody>
          <a:bodyPr wrap="square" rtlCol="0">
            <a:spAutoFit/>
          </a:bodyPr>
          <a:lstStyle/>
          <a:p>
            <a:r>
              <a:rPr lang="en-NZ" b="1" dirty="0"/>
              <a:t>Feature 1: </a:t>
            </a:r>
            <a:r>
              <a:rPr lang="en-NZ" dirty="0"/>
              <a:t>Display a grid of variable size </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8" name="Screen Recording 7">
            <a:hlinkClick r:id="" action="ppaction://media"/>
            <a:extLst>
              <a:ext uri="{FF2B5EF4-FFF2-40B4-BE49-F238E27FC236}">
                <a16:creationId xmlns:a16="http://schemas.microsoft.com/office/drawing/2014/main" id="{DF8579F4-52AC-4B18-BFF7-57EAD77EE0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14092" y="1560789"/>
            <a:ext cx="5760640" cy="4431261"/>
          </a:xfrm>
          <a:prstGeom prst="rect">
            <a:avLst/>
          </a:prstGeom>
        </p:spPr>
      </p:pic>
    </p:spTree>
    <p:extLst>
      <p:ext uri="{BB962C8B-B14F-4D97-AF65-F5344CB8AC3E}">
        <p14:creationId xmlns:p14="http://schemas.microsoft.com/office/powerpoint/2010/main" val="239139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2: </a:t>
            </a:r>
            <a:r>
              <a:rPr lang="en-NZ" sz="2400" dirty="0"/>
              <a:t>Display the Pieces as distinct images</a:t>
            </a:r>
            <a:endParaRPr lang="en-NZ" sz="2400" b="1" dirty="0"/>
          </a:p>
        </p:txBody>
      </p:sp>
      <p:sp>
        <p:nvSpPr>
          <p:cNvPr id="6" name="TextBox 5">
            <a:extLst>
              <a:ext uri="{FF2B5EF4-FFF2-40B4-BE49-F238E27FC236}">
                <a16:creationId xmlns:a16="http://schemas.microsoft.com/office/drawing/2014/main" id="{BDBA228C-E613-420E-B43F-4B55D1445BF2}"/>
              </a:ext>
            </a:extLst>
          </p:cNvPr>
          <p:cNvSpPr txBox="1"/>
          <p:nvPr/>
        </p:nvSpPr>
        <p:spPr>
          <a:xfrm>
            <a:off x="2008797" y="5651304"/>
            <a:ext cx="817123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92 - 114</a:t>
            </a:r>
          </a:p>
        </p:txBody>
      </p:sp>
      <p:pic>
        <p:nvPicPr>
          <p:cNvPr id="7" name="Picture 6">
            <a:extLst>
              <a:ext uri="{FF2B5EF4-FFF2-40B4-BE49-F238E27FC236}">
                <a16:creationId xmlns:a16="http://schemas.microsoft.com/office/drawing/2014/main" id="{60290BB2-EA01-4DF7-AE21-D0ADB796CD3B}"/>
              </a:ext>
            </a:extLst>
          </p:cNvPr>
          <p:cNvPicPr>
            <a:picLocks noChangeAspect="1"/>
          </p:cNvPicPr>
          <p:nvPr/>
        </p:nvPicPr>
        <p:blipFill>
          <a:blip r:embed="rId2"/>
          <a:stretch>
            <a:fillRect/>
          </a:stretch>
        </p:blipFill>
        <p:spPr>
          <a:xfrm>
            <a:off x="398462" y="980728"/>
            <a:ext cx="11391900" cy="4714875"/>
          </a:xfrm>
          <a:prstGeom prst="rect">
            <a:avLst/>
          </a:prstGeom>
        </p:spPr>
      </p:pic>
      <p:sp>
        <p:nvSpPr>
          <p:cNvPr id="8" name="TextBox 7">
            <a:extLst>
              <a:ext uri="{FF2B5EF4-FFF2-40B4-BE49-F238E27FC236}">
                <a16:creationId xmlns:a16="http://schemas.microsoft.com/office/drawing/2014/main" id="{FE80F6B0-2E2C-4BFC-8C25-436BF56A4F74}"/>
              </a:ext>
            </a:extLst>
          </p:cNvPr>
          <p:cNvSpPr txBox="1"/>
          <p:nvPr/>
        </p:nvSpPr>
        <p:spPr>
          <a:xfrm>
            <a:off x="8980299" y="6020636"/>
            <a:ext cx="3195360" cy="369332"/>
          </a:xfrm>
          <a:prstGeom prst="rect">
            <a:avLst/>
          </a:prstGeom>
          <a:noFill/>
        </p:spPr>
        <p:txBody>
          <a:bodyPr wrap="square" rtlCol="0">
            <a:spAutoFit/>
          </a:bodyPr>
          <a:lstStyle/>
          <a:p>
            <a:r>
              <a:rPr lang="en-NZ" dirty="0"/>
              <a:t>More code in next slide …</a:t>
            </a:r>
            <a:endParaRPr lang="en-NZ" sz="1400" dirty="0"/>
          </a:p>
        </p:txBody>
      </p:sp>
    </p:spTree>
    <p:extLst>
      <p:ext uri="{BB962C8B-B14F-4D97-AF65-F5344CB8AC3E}">
        <p14:creationId xmlns:p14="http://schemas.microsoft.com/office/powerpoint/2010/main" val="381749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2: </a:t>
            </a:r>
            <a:r>
              <a:rPr lang="en-NZ" sz="2400" dirty="0"/>
              <a:t>Display the Pieces as distinct images</a:t>
            </a:r>
            <a:endParaRPr lang="en-NZ" sz="2400" b="1" dirty="0"/>
          </a:p>
        </p:txBody>
      </p:sp>
      <p:sp>
        <p:nvSpPr>
          <p:cNvPr id="6" name="TextBox 5">
            <a:extLst>
              <a:ext uri="{FF2B5EF4-FFF2-40B4-BE49-F238E27FC236}">
                <a16:creationId xmlns:a16="http://schemas.microsoft.com/office/drawing/2014/main" id="{BDBA228C-E613-420E-B43F-4B55D1445BF2}"/>
              </a:ext>
            </a:extLst>
          </p:cNvPr>
          <p:cNvSpPr txBox="1"/>
          <p:nvPr/>
        </p:nvSpPr>
        <p:spPr>
          <a:xfrm>
            <a:off x="2008797" y="2492896"/>
            <a:ext cx="817123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70 - 73</a:t>
            </a:r>
          </a:p>
        </p:txBody>
      </p:sp>
      <p:sp>
        <p:nvSpPr>
          <p:cNvPr id="9" name="TextBox 8">
            <a:extLst>
              <a:ext uri="{FF2B5EF4-FFF2-40B4-BE49-F238E27FC236}">
                <a16:creationId xmlns:a16="http://schemas.microsoft.com/office/drawing/2014/main" id="{A4A57FA1-FD48-4A50-B80C-8CD2BBA66B41}"/>
              </a:ext>
            </a:extLst>
          </p:cNvPr>
          <p:cNvSpPr txBox="1"/>
          <p:nvPr/>
        </p:nvSpPr>
        <p:spPr>
          <a:xfrm>
            <a:off x="2566020" y="5949280"/>
            <a:ext cx="817123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80 - 91</a:t>
            </a:r>
          </a:p>
        </p:txBody>
      </p:sp>
      <p:pic>
        <p:nvPicPr>
          <p:cNvPr id="2" name="Picture 1">
            <a:extLst>
              <a:ext uri="{FF2B5EF4-FFF2-40B4-BE49-F238E27FC236}">
                <a16:creationId xmlns:a16="http://schemas.microsoft.com/office/drawing/2014/main" id="{35D29AA5-C411-49F9-8536-2BB0A271EEE7}"/>
              </a:ext>
            </a:extLst>
          </p:cNvPr>
          <p:cNvPicPr>
            <a:picLocks noChangeAspect="1"/>
          </p:cNvPicPr>
          <p:nvPr/>
        </p:nvPicPr>
        <p:blipFill>
          <a:blip r:embed="rId2"/>
          <a:stretch>
            <a:fillRect/>
          </a:stretch>
        </p:blipFill>
        <p:spPr>
          <a:xfrm>
            <a:off x="1269876" y="3356992"/>
            <a:ext cx="10172700" cy="2390775"/>
          </a:xfrm>
          <a:prstGeom prst="rect">
            <a:avLst/>
          </a:prstGeom>
        </p:spPr>
      </p:pic>
      <p:pic>
        <p:nvPicPr>
          <p:cNvPr id="4" name="Picture 3">
            <a:extLst>
              <a:ext uri="{FF2B5EF4-FFF2-40B4-BE49-F238E27FC236}">
                <a16:creationId xmlns:a16="http://schemas.microsoft.com/office/drawing/2014/main" id="{D0ECF8CC-EAC2-47E9-B2AB-AA4AB88BCEF1}"/>
              </a:ext>
            </a:extLst>
          </p:cNvPr>
          <p:cNvPicPr>
            <a:picLocks noChangeAspect="1"/>
          </p:cNvPicPr>
          <p:nvPr/>
        </p:nvPicPr>
        <p:blipFill>
          <a:blip r:embed="rId3"/>
          <a:stretch>
            <a:fillRect/>
          </a:stretch>
        </p:blipFill>
        <p:spPr>
          <a:xfrm>
            <a:off x="909836" y="1426364"/>
            <a:ext cx="10677525" cy="819150"/>
          </a:xfrm>
          <a:prstGeom prst="rect">
            <a:avLst/>
          </a:prstGeom>
        </p:spPr>
      </p:pic>
    </p:spTree>
    <p:extLst>
      <p:ext uri="{BB962C8B-B14F-4D97-AF65-F5344CB8AC3E}">
        <p14:creationId xmlns:p14="http://schemas.microsoft.com/office/powerpoint/2010/main" val="76829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3934172" y="188640"/>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System.Drawing</a:t>
            </a:r>
          </a:p>
        </p:txBody>
      </p:sp>
      <p:sp>
        <p:nvSpPr>
          <p:cNvPr id="3" name="TextBox 2">
            <a:extLst>
              <a:ext uri="{FF2B5EF4-FFF2-40B4-BE49-F238E27FC236}">
                <a16:creationId xmlns:a16="http://schemas.microsoft.com/office/drawing/2014/main" id="{2B7B54B1-A03E-4542-8EB6-8A6424E87ED3}"/>
              </a:ext>
            </a:extLst>
          </p:cNvPr>
          <p:cNvSpPr txBox="1"/>
          <p:nvPr/>
        </p:nvSpPr>
        <p:spPr>
          <a:xfrm>
            <a:off x="3862164" y="630072"/>
            <a:ext cx="5104122" cy="369332"/>
          </a:xfrm>
          <a:prstGeom prst="rect">
            <a:avLst/>
          </a:prstGeom>
          <a:noFill/>
        </p:spPr>
        <p:txBody>
          <a:bodyPr wrap="square" rtlCol="0">
            <a:spAutoFit/>
          </a:bodyPr>
          <a:lstStyle/>
          <a:p>
            <a:r>
              <a:rPr lang="en-NZ" b="1" dirty="0"/>
              <a:t>Feature 3: </a:t>
            </a:r>
            <a:r>
              <a:rPr lang="en-NZ" dirty="0"/>
              <a:t>Display the move count</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958013"/>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8" name="Screen Recording 7">
            <a:hlinkClick r:id="" action="ppaction://media"/>
            <a:extLst>
              <a:ext uri="{FF2B5EF4-FFF2-40B4-BE49-F238E27FC236}">
                <a16:creationId xmlns:a16="http://schemas.microsoft.com/office/drawing/2014/main" id="{4347860B-28F9-4DEF-B15D-B1BD606994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34172" y="1326604"/>
            <a:ext cx="3744414" cy="4204792"/>
          </a:xfrm>
          <a:prstGeom prst="rect">
            <a:avLst/>
          </a:prstGeom>
        </p:spPr>
      </p:pic>
    </p:spTree>
    <p:extLst>
      <p:ext uri="{BB962C8B-B14F-4D97-AF65-F5344CB8AC3E}">
        <p14:creationId xmlns:p14="http://schemas.microsoft.com/office/powerpoint/2010/main" val="266789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2089386" y="3244334"/>
            <a:ext cx="8010051"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 Lines 75 - 78</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3: </a:t>
            </a:r>
            <a:r>
              <a:rPr lang="en-NZ" sz="2400" dirty="0"/>
              <a:t>Display the move count</a:t>
            </a:r>
          </a:p>
        </p:txBody>
      </p:sp>
      <p:pic>
        <p:nvPicPr>
          <p:cNvPr id="5" name="Picture 4">
            <a:extLst>
              <a:ext uri="{FF2B5EF4-FFF2-40B4-BE49-F238E27FC236}">
                <a16:creationId xmlns:a16="http://schemas.microsoft.com/office/drawing/2014/main" id="{890AF1FB-F239-41A8-8C83-C963A581742B}"/>
              </a:ext>
            </a:extLst>
          </p:cNvPr>
          <p:cNvPicPr>
            <a:picLocks noChangeAspect="1"/>
          </p:cNvPicPr>
          <p:nvPr/>
        </p:nvPicPr>
        <p:blipFill>
          <a:blip r:embed="rId2"/>
          <a:stretch>
            <a:fillRect/>
          </a:stretch>
        </p:blipFill>
        <p:spPr>
          <a:xfrm>
            <a:off x="3284537" y="1772816"/>
            <a:ext cx="5619750" cy="990600"/>
          </a:xfrm>
          <a:prstGeom prst="rect">
            <a:avLst/>
          </a:prstGeom>
        </p:spPr>
      </p:pic>
    </p:spTree>
    <p:extLst>
      <p:ext uri="{BB962C8B-B14F-4D97-AF65-F5344CB8AC3E}">
        <p14:creationId xmlns:p14="http://schemas.microsoft.com/office/powerpoint/2010/main" val="421364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3934172" y="188640"/>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System.Drawing</a:t>
            </a:r>
          </a:p>
        </p:txBody>
      </p:sp>
      <p:sp>
        <p:nvSpPr>
          <p:cNvPr id="3" name="TextBox 2">
            <a:extLst>
              <a:ext uri="{FF2B5EF4-FFF2-40B4-BE49-F238E27FC236}">
                <a16:creationId xmlns:a16="http://schemas.microsoft.com/office/drawing/2014/main" id="{2B7B54B1-A03E-4542-8EB6-8A6424E87ED3}"/>
              </a:ext>
            </a:extLst>
          </p:cNvPr>
          <p:cNvSpPr txBox="1"/>
          <p:nvPr/>
        </p:nvSpPr>
        <p:spPr>
          <a:xfrm>
            <a:off x="4006180" y="622250"/>
            <a:ext cx="5104122" cy="369332"/>
          </a:xfrm>
          <a:prstGeom prst="rect">
            <a:avLst/>
          </a:prstGeom>
          <a:noFill/>
        </p:spPr>
        <p:txBody>
          <a:bodyPr wrap="square" rtlCol="0">
            <a:spAutoFit/>
          </a:bodyPr>
          <a:lstStyle/>
          <a:p>
            <a:r>
              <a:rPr lang="en-NZ" b="1" dirty="0"/>
              <a:t>Feature 4: </a:t>
            </a:r>
            <a:r>
              <a:rPr lang="en-NZ" dirty="0"/>
              <a:t>Save and load ‘works’ </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991582"/>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5" name="Screen Recording 4">
            <a:hlinkClick r:id="" action="ppaction://media"/>
            <a:extLst>
              <a:ext uri="{FF2B5EF4-FFF2-40B4-BE49-F238E27FC236}">
                <a16:creationId xmlns:a16="http://schemas.microsoft.com/office/drawing/2014/main" id="{6F3C3F99-5183-4B9E-BDE4-3BC828C484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34172" y="1327469"/>
            <a:ext cx="3959134" cy="4445912"/>
          </a:xfrm>
          <a:prstGeom prst="rect">
            <a:avLst/>
          </a:prstGeom>
        </p:spPr>
      </p:pic>
    </p:spTree>
    <p:extLst>
      <p:ext uri="{BB962C8B-B14F-4D97-AF65-F5344CB8AC3E}">
        <p14:creationId xmlns:p14="http://schemas.microsoft.com/office/powerpoint/2010/main" val="109003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2061964" y="1715001"/>
            <a:ext cx="831121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125 - 128</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4: </a:t>
            </a:r>
            <a:r>
              <a:rPr lang="en-NZ" sz="2400" dirty="0"/>
              <a:t>Save ‘works’ </a:t>
            </a:r>
          </a:p>
        </p:txBody>
      </p:sp>
      <p:sp>
        <p:nvSpPr>
          <p:cNvPr id="5" name="TextBox 4">
            <a:extLst>
              <a:ext uri="{FF2B5EF4-FFF2-40B4-BE49-F238E27FC236}">
                <a16:creationId xmlns:a16="http://schemas.microsoft.com/office/drawing/2014/main" id="{FAE3C74C-71E8-4222-8B87-799372B144A4}"/>
              </a:ext>
            </a:extLst>
          </p:cNvPr>
          <p:cNvSpPr txBox="1"/>
          <p:nvPr/>
        </p:nvSpPr>
        <p:spPr>
          <a:xfrm>
            <a:off x="2055530" y="6052020"/>
            <a:ext cx="783745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 Lines 10 - 25</a:t>
            </a:r>
          </a:p>
        </p:txBody>
      </p:sp>
      <p:pic>
        <p:nvPicPr>
          <p:cNvPr id="6" name="Picture 5">
            <a:extLst>
              <a:ext uri="{FF2B5EF4-FFF2-40B4-BE49-F238E27FC236}">
                <a16:creationId xmlns:a16="http://schemas.microsoft.com/office/drawing/2014/main" id="{06AEDA0C-002B-4542-9296-2B4C9C5D41B0}"/>
              </a:ext>
            </a:extLst>
          </p:cNvPr>
          <p:cNvPicPr>
            <a:picLocks noChangeAspect="1"/>
          </p:cNvPicPr>
          <p:nvPr/>
        </p:nvPicPr>
        <p:blipFill>
          <a:blip r:embed="rId2"/>
          <a:stretch>
            <a:fillRect/>
          </a:stretch>
        </p:blipFill>
        <p:spPr>
          <a:xfrm>
            <a:off x="2349996" y="908720"/>
            <a:ext cx="7248525" cy="781050"/>
          </a:xfrm>
          <a:prstGeom prst="rect">
            <a:avLst/>
          </a:prstGeom>
        </p:spPr>
      </p:pic>
      <p:pic>
        <p:nvPicPr>
          <p:cNvPr id="7" name="Picture 6">
            <a:extLst>
              <a:ext uri="{FF2B5EF4-FFF2-40B4-BE49-F238E27FC236}">
                <a16:creationId xmlns:a16="http://schemas.microsoft.com/office/drawing/2014/main" id="{21BBF3CC-86CC-4014-B236-19BDB452EB24}"/>
              </a:ext>
            </a:extLst>
          </p:cNvPr>
          <p:cNvPicPr>
            <a:picLocks noChangeAspect="1"/>
          </p:cNvPicPr>
          <p:nvPr/>
        </p:nvPicPr>
        <p:blipFill>
          <a:blip r:embed="rId3"/>
          <a:stretch>
            <a:fillRect/>
          </a:stretch>
        </p:blipFill>
        <p:spPr>
          <a:xfrm>
            <a:off x="4006180" y="2228356"/>
            <a:ext cx="3686175" cy="857250"/>
          </a:xfrm>
          <a:prstGeom prst="rect">
            <a:avLst/>
          </a:prstGeom>
        </p:spPr>
      </p:pic>
      <p:sp>
        <p:nvSpPr>
          <p:cNvPr id="8" name="TextBox 7">
            <a:extLst>
              <a:ext uri="{FF2B5EF4-FFF2-40B4-BE49-F238E27FC236}">
                <a16:creationId xmlns:a16="http://schemas.microsoft.com/office/drawing/2014/main" id="{DE01BC4D-F2F3-4F1E-AE5E-2BC2F52195FD}"/>
              </a:ext>
            </a:extLst>
          </p:cNvPr>
          <p:cNvSpPr txBox="1"/>
          <p:nvPr/>
        </p:nvSpPr>
        <p:spPr>
          <a:xfrm>
            <a:off x="2065820" y="3038826"/>
            <a:ext cx="8997144"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GameCnotroller</a:t>
            </a:r>
            <a:r>
              <a:rPr lang="en-NZ" sz="1400" dirty="0"/>
              <a:t> Lines 73 - 76</a:t>
            </a:r>
          </a:p>
        </p:txBody>
      </p:sp>
      <p:pic>
        <p:nvPicPr>
          <p:cNvPr id="9" name="Picture 8">
            <a:extLst>
              <a:ext uri="{FF2B5EF4-FFF2-40B4-BE49-F238E27FC236}">
                <a16:creationId xmlns:a16="http://schemas.microsoft.com/office/drawing/2014/main" id="{ADAAC045-501A-4FFE-BAF3-FBBA24051FEB}"/>
              </a:ext>
            </a:extLst>
          </p:cNvPr>
          <p:cNvPicPr>
            <a:picLocks noChangeAspect="1"/>
          </p:cNvPicPr>
          <p:nvPr/>
        </p:nvPicPr>
        <p:blipFill>
          <a:blip r:embed="rId4"/>
          <a:stretch>
            <a:fillRect/>
          </a:stretch>
        </p:blipFill>
        <p:spPr>
          <a:xfrm>
            <a:off x="2710036" y="3449843"/>
            <a:ext cx="6192688" cy="2619382"/>
          </a:xfrm>
          <a:prstGeom prst="rect">
            <a:avLst/>
          </a:prstGeom>
        </p:spPr>
      </p:pic>
    </p:spTree>
    <p:extLst>
      <p:ext uri="{BB962C8B-B14F-4D97-AF65-F5344CB8AC3E}">
        <p14:creationId xmlns:p14="http://schemas.microsoft.com/office/powerpoint/2010/main" val="193139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2061964" y="1715001"/>
            <a:ext cx="831121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130 - 133</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4: l</a:t>
            </a:r>
            <a:r>
              <a:rPr lang="en-NZ" sz="2400" dirty="0"/>
              <a:t>oad ‘works’ </a:t>
            </a:r>
          </a:p>
        </p:txBody>
      </p:sp>
      <p:sp>
        <p:nvSpPr>
          <p:cNvPr id="5" name="TextBox 4">
            <a:extLst>
              <a:ext uri="{FF2B5EF4-FFF2-40B4-BE49-F238E27FC236}">
                <a16:creationId xmlns:a16="http://schemas.microsoft.com/office/drawing/2014/main" id="{FAE3C74C-71E8-4222-8B87-799372B144A4}"/>
              </a:ext>
            </a:extLst>
          </p:cNvPr>
          <p:cNvSpPr txBox="1"/>
          <p:nvPr/>
        </p:nvSpPr>
        <p:spPr>
          <a:xfrm>
            <a:off x="2061964" y="6193076"/>
            <a:ext cx="783745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 Lines 27 - 43</a:t>
            </a:r>
          </a:p>
        </p:txBody>
      </p:sp>
      <p:sp>
        <p:nvSpPr>
          <p:cNvPr id="8" name="TextBox 7">
            <a:extLst>
              <a:ext uri="{FF2B5EF4-FFF2-40B4-BE49-F238E27FC236}">
                <a16:creationId xmlns:a16="http://schemas.microsoft.com/office/drawing/2014/main" id="{DE01BC4D-F2F3-4F1E-AE5E-2BC2F52195FD}"/>
              </a:ext>
            </a:extLst>
          </p:cNvPr>
          <p:cNvSpPr txBox="1"/>
          <p:nvPr/>
        </p:nvSpPr>
        <p:spPr>
          <a:xfrm>
            <a:off x="2065820" y="3038826"/>
            <a:ext cx="8997144"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GameCnotroller</a:t>
            </a:r>
            <a:r>
              <a:rPr lang="en-NZ" sz="1400" dirty="0"/>
              <a:t> Lines 78 - 83</a:t>
            </a:r>
          </a:p>
        </p:txBody>
      </p:sp>
      <p:pic>
        <p:nvPicPr>
          <p:cNvPr id="4" name="Picture 3">
            <a:extLst>
              <a:ext uri="{FF2B5EF4-FFF2-40B4-BE49-F238E27FC236}">
                <a16:creationId xmlns:a16="http://schemas.microsoft.com/office/drawing/2014/main" id="{C68814F1-B386-4418-BDC2-2318FF715EA9}"/>
              </a:ext>
            </a:extLst>
          </p:cNvPr>
          <p:cNvPicPr>
            <a:picLocks noChangeAspect="1"/>
          </p:cNvPicPr>
          <p:nvPr/>
        </p:nvPicPr>
        <p:blipFill>
          <a:blip r:embed="rId2"/>
          <a:stretch>
            <a:fillRect/>
          </a:stretch>
        </p:blipFill>
        <p:spPr>
          <a:xfrm>
            <a:off x="2566020" y="3408158"/>
            <a:ext cx="6336704" cy="2808312"/>
          </a:xfrm>
          <a:prstGeom prst="rect">
            <a:avLst/>
          </a:prstGeom>
        </p:spPr>
      </p:pic>
      <p:pic>
        <p:nvPicPr>
          <p:cNvPr id="10" name="Picture 9">
            <a:extLst>
              <a:ext uri="{FF2B5EF4-FFF2-40B4-BE49-F238E27FC236}">
                <a16:creationId xmlns:a16="http://schemas.microsoft.com/office/drawing/2014/main" id="{F353E913-5014-4A92-A3EF-92086CCFC4E4}"/>
              </a:ext>
            </a:extLst>
          </p:cNvPr>
          <p:cNvPicPr>
            <a:picLocks noChangeAspect="1"/>
          </p:cNvPicPr>
          <p:nvPr/>
        </p:nvPicPr>
        <p:blipFill>
          <a:blip r:embed="rId3"/>
          <a:stretch>
            <a:fillRect/>
          </a:stretch>
        </p:blipFill>
        <p:spPr>
          <a:xfrm>
            <a:off x="3502124" y="2052213"/>
            <a:ext cx="4464496" cy="1089758"/>
          </a:xfrm>
          <a:prstGeom prst="rect">
            <a:avLst/>
          </a:prstGeom>
        </p:spPr>
      </p:pic>
      <p:pic>
        <p:nvPicPr>
          <p:cNvPr id="13" name="Picture 12">
            <a:extLst>
              <a:ext uri="{FF2B5EF4-FFF2-40B4-BE49-F238E27FC236}">
                <a16:creationId xmlns:a16="http://schemas.microsoft.com/office/drawing/2014/main" id="{88F37048-6BC3-4DCC-AAFF-768D185DF61F}"/>
              </a:ext>
            </a:extLst>
          </p:cNvPr>
          <p:cNvPicPr>
            <a:picLocks noChangeAspect="1"/>
          </p:cNvPicPr>
          <p:nvPr/>
        </p:nvPicPr>
        <p:blipFill>
          <a:blip r:embed="rId4"/>
          <a:stretch>
            <a:fillRect/>
          </a:stretch>
        </p:blipFill>
        <p:spPr>
          <a:xfrm>
            <a:off x="2375479" y="844124"/>
            <a:ext cx="7210425" cy="781050"/>
          </a:xfrm>
          <a:prstGeom prst="rect">
            <a:avLst/>
          </a:prstGeom>
        </p:spPr>
      </p:pic>
    </p:spTree>
    <p:extLst>
      <p:ext uri="{BB962C8B-B14F-4D97-AF65-F5344CB8AC3E}">
        <p14:creationId xmlns:p14="http://schemas.microsoft.com/office/powerpoint/2010/main" val="89228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3934172" y="188640"/>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System.Drawing</a:t>
            </a:r>
          </a:p>
        </p:txBody>
      </p:sp>
      <p:sp>
        <p:nvSpPr>
          <p:cNvPr id="3" name="TextBox 2">
            <a:extLst>
              <a:ext uri="{FF2B5EF4-FFF2-40B4-BE49-F238E27FC236}">
                <a16:creationId xmlns:a16="http://schemas.microsoft.com/office/drawing/2014/main" id="{2B7B54B1-A03E-4542-8EB6-8A6424E87ED3}"/>
              </a:ext>
            </a:extLst>
          </p:cNvPr>
          <p:cNvSpPr txBox="1"/>
          <p:nvPr/>
        </p:nvSpPr>
        <p:spPr>
          <a:xfrm>
            <a:off x="3790156" y="597938"/>
            <a:ext cx="5104122" cy="369332"/>
          </a:xfrm>
          <a:prstGeom prst="rect">
            <a:avLst/>
          </a:prstGeom>
          <a:noFill/>
        </p:spPr>
        <p:txBody>
          <a:bodyPr wrap="square" rtlCol="0">
            <a:spAutoFit/>
          </a:bodyPr>
          <a:lstStyle/>
          <a:p>
            <a:r>
              <a:rPr lang="en-NZ" b="1" dirty="0"/>
              <a:t>Feature 5: </a:t>
            </a:r>
            <a:r>
              <a:rPr lang="en-NZ" dirty="0"/>
              <a:t>Actually works – is playable - updates!</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909512"/>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pic>
        <p:nvPicPr>
          <p:cNvPr id="5" name="Screen Recording 4">
            <a:hlinkClick r:id="" action="ppaction://media"/>
            <a:extLst>
              <a:ext uri="{FF2B5EF4-FFF2-40B4-BE49-F238E27FC236}">
                <a16:creationId xmlns:a16="http://schemas.microsoft.com/office/drawing/2014/main" id="{8DDB98AD-3D00-4B07-B9C1-C0EC2BE689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33618" y="1302403"/>
            <a:ext cx="3921588" cy="4403750"/>
          </a:xfrm>
          <a:prstGeom prst="rect">
            <a:avLst/>
          </a:prstGeom>
        </p:spPr>
      </p:pic>
    </p:spTree>
    <p:extLst>
      <p:ext uri="{BB962C8B-B14F-4D97-AF65-F5344CB8AC3E}">
        <p14:creationId xmlns:p14="http://schemas.microsoft.com/office/powerpoint/2010/main" val="136583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1773932" y="5013176"/>
            <a:ext cx="8856984"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GameController.cs</a:t>
            </a:r>
            <a:r>
              <a:rPr lang="en-NZ" sz="1400" dirty="0"/>
              <a:t> Lines 32 - 51</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5: </a:t>
            </a:r>
            <a:r>
              <a:rPr lang="en-NZ" sz="2400" dirty="0"/>
              <a:t>Actually works – is playable - updates!</a:t>
            </a:r>
          </a:p>
        </p:txBody>
      </p:sp>
      <p:pic>
        <p:nvPicPr>
          <p:cNvPr id="5" name="Picture 4">
            <a:extLst>
              <a:ext uri="{FF2B5EF4-FFF2-40B4-BE49-F238E27FC236}">
                <a16:creationId xmlns:a16="http://schemas.microsoft.com/office/drawing/2014/main" id="{035F5DDF-C493-4776-BCFA-28B1AD831F46}"/>
              </a:ext>
            </a:extLst>
          </p:cNvPr>
          <p:cNvPicPr>
            <a:picLocks noChangeAspect="1"/>
          </p:cNvPicPr>
          <p:nvPr/>
        </p:nvPicPr>
        <p:blipFill>
          <a:blip r:embed="rId2"/>
          <a:stretch>
            <a:fillRect/>
          </a:stretch>
        </p:blipFill>
        <p:spPr>
          <a:xfrm>
            <a:off x="3934171" y="1196752"/>
            <a:ext cx="4320482" cy="3593272"/>
          </a:xfrm>
          <a:prstGeom prst="rect">
            <a:avLst/>
          </a:prstGeom>
        </p:spPr>
      </p:pic>
      <p:sp>
        <p:nvSpPr>
          <p:cNvPr id="6" name="TextBox 5">
            <a:extLst>
              <a:ext uri="{FF2B5EF4-FFF2-40B4-BE49-F238E27FC236}">
                <a16:creationId xmlns:a16="http://schemas.microsoft.com/office/drawing/2014/main" id="{0871BCBF-E96E-47AD-8B72-CFC8943ECBE5}"/>
              </a:ext>
            </a:extLst>
          </p:cNvPr>
          <p:cNvSpPr txBox="1"/>
          <p:nvPr/>
        </p:nvSpPr>
        <p:spPr>
          <a:xfrm>
            <a:off x="8758708" y="5877272"/>
            <a:ext cx="3195360" cy="369332"/>
          </a:xfrm>
          <a:prstGeom prst="rect">
            <a:avLst/>
          </a:prstGeom>
          <a:noFill/>
        </p:spPr>
        <p:txBody>
          <a:bodyPr wrap="square" rtlCol="0">
            <a:spAutoFit/>
          </a:bodyPr>
          <a:lstStyle/>
          <a:p>
            <a:r>
              <a:rPr lang="en-NZ" dirty="0"/>
              <a:t>More code in next slide …</a:t>
            </a:r>
            <a:endParaRPr lang="en-NZ" sz="1400" dirty="0"/>
          </a:p>
        </p:txBody>
      </p:sp>
    </p:spTree>
    <p:extLst>
      <p:ext uri="{BB962C8B-B14F-4D97-AF65-F5344CB8AC3E}">
        <p14:creationId xmlns:p14="http://schemas.microsoft.com/office/powerpoint/2010/main" val="46173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1773932" y="2721763"/>
            <a:ext cx="8856984"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60 - 68</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5: </a:t>
            </a:r>
            <a:r>
              <a:rPr lang="en-NZ" sz="2400" dirty="0"/>
              <a:t>Actually works – is playable - updates!</a:t>
            </a:r>
          </a:p>
        </p:txBody>
      </p:sp>
      <p:sp>
        <p:nvSpPr>
          <p:cNvPr id="6" name="TextBox 5">
            <a:extLst>
              <a:ext uri="{FF2B5EF4-FFF2-40B4-BE49-F238E27FC236}">
                <a16:creationId xmlns:a16="http://schemas.microsoft.com/office/drawing/2014/main" id="{0871BCBF-E96E-47AD-8B72-CFC8943ECBE5}"/>
              </a:ext>
            </a:extLst>
          </p:cNvPr>
          <p:cNvSpPr txBox="1"/>
          <p:nvPr/>
        </p:nvSpPr>
        <p:spPr>
          <a:xfrm>
            <a:off x="8758708" y="5877272"/>
            <a:ext cx="3195360" cy="369332"/>
          </a:xfrm>
          <a:prstGeom prst="rect">
            <a:avLst/>
          </a:prstGeom>
          <a:noFill/>
        </p:spPr>
        <p:txBody>
          <a:bodyPr wrap="square" rtlCol="0">
            <a:spAutoFit/>
          </a:bodyPr>
          <a:lstStyle/>
          <a:p>
            <a:r>
              <a:rPr lang="en-NZ" dirty="0"/>
              <a:t>More code in next slide …</a:t>
            </a:r>
            <a:endParaRPr lang="en-NZ" sz="1400" dirty="0"/>
          </a:p>
        </p:txBody>
      </p:sp>
      <p:pic>
        <p:nvPicPr>
          <p:cNvPr id="7" name="Picture 6">
            <a:extLst>
              <a:ext uri="{FF2B5EF4-FFF2-40B4-BE49-F238E27FC236}">
                <a16:creationId xmlns:a16="http://schemas.microsoft.com/office/drawing/2014/main" id="{7BB05D07-4B49-4DC1-8C0E-3B40E4F2A643}"/>
              </a:ext>
            </a:extLst>
          </p:cNvPr>
          <p:cNvPicPr>
            <a:picLocks noChangeAspect="1"/>
          </p:cNvPicPr>
          <p:nvPr/>
        </p:nvPicPr>
        <p:blipFill>
          <a:blip r:embed="rId2"/>
          <a:stretch>
            <a:fillRect/>
          </a:stretch>
        </p:blipFill>
        <p:spPr>
          <a:xfrm>
            <a:off x="3329458" y="836712"/>
            <a:ext cx="5429250" cy="1838325"/>
          </a:xfrm>
          <a:prstGeom prst="rect">
            <a:avLst/>
          </a:prstGeom>
        </p:spPr>
      </p:pic>
      <p:sp>
        <p:nvSpPr>
          <p:cNvPr id="8" name="TextBox 7">
            <a:extLst>
              <a:ext uri="{FF2B5EF4-FFF2-40B4-BE49-F238E27FC236}">
                <a16:creationId xmlns:a16="http://schemas.microsoft.com/office/drawing/2014/main" id="{B2F90E01-8675-4449-8239-779496B552E3}"/>
              </a:ext>
            </a:extLst>
          </p:cNvPr>
          <p:cNvSpPr txBox="1"/>
          <p:nvPr/>
        </p:nvSpPr>
        <p:spPr>
          <a:xfrm>
            <a:off x="1773932" y="5245654"/>
            <a:ext cx="8856984"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53 - 58</a:t>
            </a:r>
          </a:p>
        </p:txBody>
      </p:sp>
      <p:pic>
        <p:nvPicPr>
          <p:cNvPr id="10" name="Picture 9">
            <a:extLst>
              <a:ext uri="{FF2B5EF4-FFF2-40B4-BE49-F238E27FC236}">
                <a16:creationId xmlns:a16="http://schemas.microsoft.com/office/drawing/2014/main" id="{31F7C582-D7AA-4EDC-ADAC-6173709D76EA}"/>
              </a:ext>
            </a:extLst>
          </p:cNvPr>
          <p:cNvPicPr>
            <a:picLocks noChangeAspect="1"/>
          </p:cNvPicPr>
          <p:nvPr/>
        </p:nvPicPr>
        <p:blipFill>
          <a:blip r:embed="rId3"/>
          <a:stretch>
            <a:fillRect/>
          </a:stretch>
        </p:blipFill>
        <p:spPr>
          <a:xfrm>
            <a:off x="1775211" y="3562771"/>
            <a:ext cx="8677275" cy="1266825"/>
          </a:xfrm>
          <a:prstGeom prst="rect">
            <a:avLst/>
          </a:prstGeom>
        </p:spPr>
      </p:pic>
    </p:spTree>
    <p:extLst>
      <p:ext uri="{BB962C8B-B14F-4D97-AF65-F5344CB8AC3E}">
        <p14:creationId xmlns:p14="http://schemas.microsoft.com/office/powerpoint/2010/main" val="257679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1197868" y="6084727"/>
            <a:ext cx="1022513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LevelOne.Desiner.cs</a:t>
            </a:r>
            <a:endParaRPr lang="en-NZ" dirty="0"/>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1: </a:t>
            </a:r>
            <a:r>
              <a:rPr lang="en-NZ" sz="2400" dirty="0"/>
              <a:t>Display a grid of variable size </a:t>
            </a:r>
            <a:r>
              <a:rPr lang="en-NZ" sz="2400" b="1" dirty="0"/>
              <a:t> </a:t>
            </a:r>
          </a:p>
        </p:txBody>
      </p:sp>
      <p:pic>
        <p:nvPicPr>
          <p:cNvPr id="5" name="Picture 4">
            <a:extLst>
              <a:ext uri="{FF2B5EF4-FFF2-40B4-BE49-F238E27FC236}">
                <a16:creationId xmlns:a16="http://schemas.microsoft.com/office/drawing/2014/main" id="{D46EE644-6C70-4245-BABA-D133FBE37BBD}"/>
              </a:ext>
            </a:extLst>
          </p:cNvPr>
          <p:cNvPicPr>
            <a:picLocks noChangeAspect="1"/>
          </p:cNvPicPr>
          <p:nvPr/>
        </p:nvPicPr>
        <p:blipFill>
          <a:blip r:embed="rId2"/>
          <a:stretch>
            <a:fillRect/>
          </a:stretch>
        </p:blipFill>
        <p:spPr>
          <a:xfrm>
            <a:off x="6886500" y="908720"/>
            <a:ext cx="4177348" cy="4608512"/>
          </a:xfrm>
          <a:prstGeom prst="rect">
            <a:avLst/>
          </a:prstGeom>
        </p:spPr>
      </p:pic>
      <p:pic>
        <p:nvPicPr>
          <p:cNvPr id="6" name="Picture 5">
            <a:extLst>
              <a:ext uri="{FF2B5EF4-FFF2-40B4-BE49-F238E27FC236}">
                <a16:creationId xmlns:a16="http://schemas.microsoft.com/office/drawing/2014/main" id="{7D75BFC3-3859-43B2-9630-A3BD57A6720F}"/>
              </a:ext>
            </a:extLst>
          </p:cNvPr>
          <p:cNvPicPr>
            <a:picLocks noChangeAspect="1"/>
          </p:cNvPicPr>
          <p:nvPr/>
        </p:nvPicPr>
        <p:blipFill>
          <a:blip r:embed="rId3"/>
          <a:stretch>
            <a:fillRect/>
          </a:stretch>
        </p:blipFill>
        <p:spPr>
          <a:xfrm>
            <a:off x="970735" y="607860"/>
            <a:ext cx="4054666" cy="5546610"/>
          </a:xfrm>
          <a:prstGeom prst="rect">
            <a:avLst/>
          </a:prstGeom>
        </p:spPr>
      </p:pic>
      <p:sp>
        <p:nvSpPr>
          <p:cNvPr id="7" name="Arrow: Right 6">
            <a:extLst>
              <a:ext uri="{FF2B5EF4-FFF2-40B4-BE49-F238E27FC236}">
                <a16:creationId xmlns:a16="http://schemas.microsoft.com/office/drawing/2014/main" id="{D2C2491F-A076-410B-912C-201D47908960}"/>
              </a:ext>
            </a:extLst>
          </p:cNvPr>
          <p:cNvSpPr/>
          <p:nvPr/>
        </p:nvSpPr>
        <p:spPr>
          <a:xfrm>
            <a:off x="5302325" y="2708920"/>
            <a:ext cx="129614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11835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1816877" y="3590674"/>
            <a:ext cx="8856984"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33 - 46</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5: </a:t>
            </a:r>
            <a:r>
              <a:rPr lang="en-NZ" sz="2400" dirty="0"/>
              <a:t>Actually works – is playable - updates!</a:t>
            </a:r>
          </a:p>
        </p:txBody>
      </p:sp>
      <p:sp>
        <p:nvSpPr>
          <p:cNvPr id="6" name="TextBox 5">
            <a:extLst>
              <a:ext uri="{FF2B5EF4-FFF2-40B4-BE49-F238E27FC236}">
                <a16:creationId xmlns:a16="http://schemas.microsoft.com/office/drawing/2014/main" id="{0871BCBF-E96E-47AD-8B72-CFC8943ECBE5}"/>
              </a:ext>
            </a:extLst>
          </p:cNvPr>
          <p:cNvSpPr txBox="1"/>
          <p:nvPr/>
        </p:nvSpPr>
        <p:spPr>
          <a:xfrm>
            <a:off x="8758708" y="5877272"/>
            <a:ext cx="3195360" cy="369332"/>
          </a:xfrm>
          <a:prstGeom prst="rect">
            <a:avLst/>
          </a:prstGeom>
          <a:noFill/>
        </p:spPr>
        <p:txBody>
          <a:bodyPr wrap="square" rtlCol="0">
            <a:spAutoFit/>
          </a:bodyPr>
          <a:lstStyle/>
          <a:p>
            <a:r>
              <a:rPr lang="en-NZ" dirty="0"/>
              <a:t>More code in next slide …</a:t>
            </a:r>
            <a:endParaRPr lang="en-NZ" sz="1400" dirty="0"/>
          </a:p>
        </p:txBody>
      </p:sp>
      <p:pic>
        <p:nvPicPr>
          <p:cNvPr id="4" name="Picture 3">
            <a:extLst>
              <a:ext uri="{FF2B5EF4-FFF2-40B4-BE49-F238E27FC236}">
                <a16:creationId xmlns:a16="http://schemas.microsoft.com/office/drawing/2014/main" id="{4F238389-70AD-428B-90AB-41D651AF040A}"/>
              </a:ext>
            </a:extLst>
          </p:cNvPr>
          <p:cNvPicPr>
            <a:picLocks noChangeAspect="1"/>
          </p:cNvPicPr>
          <p:nvPr/>
        </p:nvPicPr>
        <p:blipFill>
          <a:blip r:embed="rId2"/>
          <a:stretch>
            <a:fillRect/>
          </a:stretch>
        </p:blipFill>
        <p:spPr>
          <a:xfrm>
            <a:off x="2277988" y="698823"/>
            <a:ext cx="7488832" cy="2794128"/>
          </a:xfrm>
          <a:prstGeom prst="rect">
            <a:avLst/>
          </a:prstGeom>
        </p:spPr>
      </p:pic>
      <p:sp>
        <p:nvSpPr>
          <p:cNvPr id="9" name="TextBox 8">
            <a:extLst>
              <a:ext uri="{FF2B5EF4-FFF2-40B4-BE49-F238E27FC236}">
                <a16:creationId xmlns:a16="http://schemas.microsoft.com/office/drawing/2014/main" id="{EAFA88E5-A0B7-4196-BB75-66CE8CE57D2D}"/>
              </a:ext>
            </a:extLst>
          </p:cNvPr>
          <p:cNvSpPr txBox="1"/>
          <p:nvPr/>
        </p:nvSpPr>
        <p:spPr>
          <a:xfrm>
            <a:off x="2089386" y="5474524"/>
            <a:ext cx="8010051"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 Lines 75 - 78</a:t>
            </a:r>
          </a:p>
        </p:txBody>
      </p:sp>
      <p:pic>
        <p:nvPicPr>
          <p:cNvPr id="11" name="Picture 10">
            <a:extLst>
              <a:ext uri="{FF2B5EF4-FFF2-40B4-BE49-F238E27FC236}">
                <a16:creationId xmlns:a16="http://schemas.microsoft.com/office/drawing/2014/main" id="{F1C56798-1660-47A9-A1D2-7191A437447F}"/>
              </a:ext>
            </a:extLst>
          </p:cNvPr>
          <p:cNvPicPr>
            <a:picLocks noChangeAspect="1"/>
          </p:cNvPicPr>
          <p:nvPr/>
        </p:nvPicPr>
        <p:blipFill>
          <a:blip r:embed="rId3"/>
          <a:stretch>
            <a:fillRect/>
          </a:stretch>
        </p:blipFill>
        <p:spPr>
          <a:xfrm>
            <a:off x="3284537" y="4003006"/>
            <a:ext cx="5619750" cy="990600"/>
          </a:xfrm>
          <a:prstGeom prst="rect">
            <a:avLst/>
          </a:prstGeom>
        </p:spPr>
      </p:pic>
    </p:spTree>
    <p:extLst>
      <p:ext uri="{BB962C8B-B14F-4D97-AF65-F5344CB8AC3E}">
        <p14:creationId xmlns:p14="http://schemas.microsoft.com/office/powerpoint/2010/main" val="42112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2008797" y="5651304"/>
            <a:ext cx="817123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92 - 114</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5: </a:t>
            </a:r>
            <a:r>
              <a:rPr lang="en-NZ" sz="2400" dirty="0"/>
              <a:t>Actually works – is playable - updates!</a:t>
            </a:r>
            <a:endParaRPr lang="en-NZ" sz="2400" b="1" dirty="0"/>
          </a:p>
        </p:txBody>
      </p:sp>
      <p:pic>
        <p:nvPicPr>
          <p:cNvPr id="4" name="Picture 3">
            <a:extLst>
              <a:ext uri="{FF2B5EF4-FFF2-40B4-BE49-F238E27FC236}">
                <a16:creationId xmlns:a16="http://schemas.microsoft.com/office/drawing/2014/main" id="{59B55749-0785-4C50-ADD2-4915F6DF8706}"/>
              </a:ext>
            </a:extLst>
          </p:cNvPr>
          <p:cNvPicPr>
            <a:picLocks noChangeAspect="1"/>
          </p:cNvPicPr>
          <p:nvPr/>
        </p:nvPicPr>
        <p:blipFill>
          <a:blip r:embed="rId2"/>
          <a:stretch>
            <a:fillRect/>
          </a:stretch>
        </p:blipFill>
        <p:spPr>
          <a:xfrm>
            <a:off x="398462" y="980728"/>
            <a:ext cx="11391900" cy="4714875"/>
          </a:xfrm>
          <a:prstGeom prst="rect">
            <a:avLst/>
          </a:prstGeom>
        </p:spPr>
      </p:pic>
    </p:spTree>
    <p:extLst>
      <p:ext uri="{BB962C8B-B14F-4D97-AF65-F5344CB8AC3E}">
        <p14:creationId xmlns:p14="http://schemas.microsoft.com/office/powerpoint/2010/main" val="38598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DBA228C-E613-420E-B43F-4B55D1445BF2}"/>
              </a:ext>
            </a:extLst>
          </p:cNvPr>
          <p:cNvSpPr txBox="1"/>
          <p:nvPr/>
        </p:nvSpPr>
        <p:spPr>
          <a:xfrm>
            <a:off x="2008797" y="2492896"/>
            <a:ext cx="817123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70 - 73</a:t>
            </a:r>
          </a:p>
        </p:txBody>
      </p:sp>
      <p:sp>
        <p:nvSpPr>
          <p:cNvPr id="9" name="TextBox 8">
            <a:extLst>
              <a:ext uri="{FF2B5EF4-FFF2-40B4-BE49-F238E27FC236}">
                <a16:creationId xmlns:a16="http://schemas.microsoft.com/office/drawing/2014/main" id="{A4A57FA1-FD48-4A50-B80C-8CD2BBA66B41}"/>
              </a:ext>
            </a:extLst>
          </p:cNvPr>
          <p:cNvSpPr txBox="1"/>
          <p:nvPr/>
        </p:nvSpPr>
        <p:spPr>
          <a:xfrm>
            <a:off x="2566020" y="5949280"/>
            <a:ext cx="817123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80 - 91</a:t>
            </a:r>
          </a:p>
        </p:txBody>
      </p:sp>
      <p:pic>
        <p:nvPicPr>
          <p:cNvPr id="2" name="Picture 1">
            <a:extLst>
              <a:ext uri="{FF2B5EF4-FFF2-40B4-BE49-F238E27FC236}">
                <a16:creationId xmlns:a16="http://schemas.microsoft.com/office/drawing/2014/main" id="{35D29AA5-C411-49F9-8536-2BB0A271EEE7}"/>
              </a:ext>
            </a:extLst>
          </p:cNvPr>
          <p:cNvPicPr>
            <a:picLocks noChangeAspect="1"/>
          </p:cNvPicPr>
          <p:nvPr/>
        </p:nvPicPr>
        <p:blipFill>
          <a:blip r:embed="rId2"/>
          <a:stretch>
            <a:fillRect/>
          </a:stretch>
        </p:blipFill>
        <p:spPr>
          <a:xfrm>
            <a:off x="1269876" y="3356992"/>
            <a:ext cx="10172700" cy="2390775"/>
          </a:xfrm>
          <a:prstGeom prst="rect">
            <a:avLst/>
          </a:prstGeom>
        </p:spPr>
      </p:pic>
      <p:pic>
        <p:nvPicPr>
          <p:cNvPr id="4" name="Picture 3">
            <a:extLst>
              <a:ext uri="{FF2B5EF4-FFF2-40B4-BE49-F238E27FC236}">
                <a16:creationId xmlns:a16="http://schemas.microsoft.com/office/drawing/2014/main" id="{D0ECF8CC-EAC2-47E9-B2AB-AA4AB88BCEF1}"/>
              </a:ext>
            </a:extLst>
          </p:cNvPr>
          <p:cNvPicPr>
            <a:picLocks noChangeAspect="1"/>
          </p:cNvPicPr>
          <p:nvPr/>
        </p:nvPicPr>
        <p:blipFill>
          <a:blip r:embed="rId3"/>
          <a:stretch>
            <a:fillRect/>
          </a:stretch>
        </p:blipFill>
        <p:spPr>
          <a:xfrm>
            <a:off x="909836" y="1426364"/>
            <a:ext cx="10677525" cy="819150"/>
          </a:xfrm>
          <a:prstGeom prst="rect">
            <a:avLst/>
          </a:prstGeom>
        </p:spPr>
      </p:pic>
      <p:sp>
        <p:nvSpPr>
          <p:cNvPr id="7" name="Title 1">
            <a:extLst>
              <a:ext uri="{FF2B5EF4-FFF2-40B4-BE49-F238E27FC236}">
                <a16:creationId xmlns:a16="http://schemas.microsoft.com/office/drawing/2014/main" id="{7A4153E7-6B71-42FE-94CF-0D86710C08FF}"/>
              </a:ext>
            </a:extLst>
          </p:cNvPr>
          <p:cNvSpPr txBox="1">
            <a:spLocks/>
          </p:cNvSpPr>
          <p:nvPr/>
        </p:nvSpPr>
        <p:spPr>
          <a:xfrm>
            <a:off x="2998068" y="188640"/>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5: </a:t>
            </a:r>
            <a:r>
              <a:rPr lang="en-NZ" sz="2400" dirty="0"/>
              <a:t>Actually works – is playable - updates!</a:t>
            </a:r>
            <a:endParaRPr lang="en-NZ" sz="2400" b="1" dirty="0"/>
          </a:p>
        </p:txBody>
      </p:sp>
    </p:spTree>
    <p:extLst>
      <p:ext uri="{BB962C8B-B14F-4D97-AF65-F5344CB8AC3E}">
        <p14:creationId xmlns:p14="http://schemas.microsoft.com/office/powerpoint/2010/main" val="321395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3934172" y="188640"/>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System.Drawing</a:t>
            </a:r>
          </a:p>
        </p:txBody>
      </p:sp>
      <p:sp>
        <p:nvSpPr>
          <p:cNvPr id="3" name="TextBox 2">
            <a:extLst>
              <a:ext uri="{FF2B5EF4-FFF2-40B4-BE49-F238E27FC236}">
                <a16:creationId xmlns:a16="http://schemas.microsoft.com/office/drawing/2014/main" id="{2B7B54B1-A03E-4542-8EB6-8A6424E87ED3}"/>
              </a:ext>
            </a:extLst>
          </p:cNvPr>
          <p:cNvSpPr txBox="1"/>
          <p:nvPr/>
        </p:nvSpPr>
        <p:spPr>
          <a:xfrm>
            <a:off x="4014626" y="698823"/>
            <a:ext cx="5104122" cy="369332"/>
          </a:xfrm>
          <a:prstGeom prst="rect">
            <a:avLst/>
          </a:prstGeom>
          <a:noFill/>
        </p:spPr>
        <p:txBody>
          <a:bodyPr wrap="square" rtlCol="0">
            <a:spAutoFit/>
          </a:bodyPr>
          <a:lstStyle/>
          <a:p>
            <a:r>
              <a:rPr lang="en-NZ" b="1" dirty="0"/>
              <a:t>Feature 6: </a:t>
            </a:r>
            <a:r>
              <a:rPr lang="en-NZ" dirty="0"/>
              <a:t>Automatically load next level</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996897"/>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157634"/>
            <a:ext cx="5256584" cy="369332"/>
          </a:xfrm>
          <a:prstGeom prst="rect">
            <a:avLst/>
          </a:prstGeom>
          <a:noFill/>
        </p:spPr>
        <p:txBody>
          <a:bodyPr wrap="square" rtlCol="0">
            <a:spAutoFit/>
          </a:bodyPr>
          <a:lstStyle/>
          <a:p>
            <a:r>
              <a:rPr lang="en-NZ" dirty="0"/>
              <a:t>Code for this feature in provided in the next slide…</a:t>
            </a:r>
          </a:p>
        </p:txBody>
      </p:sp>
      <p:pic>
        <p:nvPicPr>
          <p:cNvPr id="5" name="Screen Recording 4">
            <a:hlinkClick r:id="" action="ppaction://media"/>
            <a:extLst>
              <a:ext uri="{FF2B5EF4-FFF2-40B4-BE49-F238E27FC236}">
                <a16:creationId xmlns:a16="http://schemas.microsoft.com/office/drawing/2014/main" id="{B7608F68-C373-46F4-A04A-ACAA8B2C17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06181" y="1294970"/>
            <a:ext cx="4176462" cy="4689962"/>
          </a:xfrm>
          <a:prstGeom prst="rect">
            <a:avLst/>
          </a:prstGeom>
        </p:spPr>
      </p:pic>
    </p:spTree>
    <p:extLst>
      <p:ext uri="{BB962C8B-B14F-4D97-AF65-F5344CB8AC3E}">
        <p14:creationId xmlns:p14="http://schemas.microsoft.com/office/powerpoint/2010/main" val="111151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1629916" y="6159177"/>
            <a:ext cx="936104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GameController.cs</a:t>
            </a:r>
            <a:r>
              <a:rPr lang="en-NZ" sz="1400" dirty="0"/>
              <a:t> Lines 32 - 71</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6: </a:t>
            </a:r>
            <a:r>
              <a:rPr lang="en-NZ" sz="2400" dirty="0"/>
              <a:t>Automatically load next level</a:t>
            </a:r>
          </a:p>
        </p:txBody>
      </p:sp>
      <p:pic>
        <p:nvPicPr>
          <p:cNvPr id="4" name="Picture 3">
            <a:extLst>
              <a:ext uri="{FF2B5EF4-FFF2-40B4-BE49-F238E27FC236}">
                <a16:creationId xmlns:a16="http://schemas.microsoft.com/office/drawing/2014/main" id="{1CBF32F6-2E8F-421B-AEF0-21C20C6DEFE3}"/>
              </a:ext>
            </a:extLst>
          </p:cNvPr>
          <p:cNvPicPr>
            <a:picLocks noChangeAspect="1"/>
          </p:cNvPicPr>
          <p:nvPr/>
        </p:nvPicPr>
        <p:blipFill>
          <a:blip r:embed="rId2"/>
          <a:stretch>
            <a:fillRect/>
          </a:stretch>
        </p:blipFill>
        <p:spPr>
          <a:xfrm>
            <a:off x="4871482" y="836712"/>
            <a:ext cx="6271446" cy="5184576"/>
          </a:xfrm>
          <a:prstGeom prst="rect">
            <a:avLst/>
          </a:prstGeom>
        </p:spPr>
      </p:pic>
      <p:sp>
        <p:nvSpPr>
          <p:cNvPr id="5" name="Arrow: Right 4">
            <a:extLst>
              <a:ext uri="{FF2B5EF4-FFF2-40B4-BE49-F238E27FC236}">
                <a16:creationId xmlns:a16="http://schemas.microsoft.com/office/drawing/2014/main" id="{E03684BE-C2D0-4EC5-83B4-D720DC7C7F98}"/>
              </a:ext>
            </a:extLst>
          </p:cNvPr>
          <p:cNvSpPr/>
          <p:nvPr/>
        </p:nvSpPr>
        <p:spPr>
          <a:xfrm>
            <a:off x="3646140" y="4678437"/>
            <a:ext cx="136815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Rectangle 5">
            <a:extLst>
              <a:ext uri="{FF2B5EF4-FFF2-40B4-BE49-F238E27FC236}">
                <a16:creationId xmlns:a16="http://schemas.microsoft.com/office/drawing/2014/main" id="{78B43E5B-FBBB-4585-BF96-49AC10A7002C}"/>
              </a:ext>
            </a:extLst>
          </p:cNvPr>
          <p:cNvSpPr/>
          <p:nvPr/>
        </p:nvSpPr>
        <p:spPr>
          <a:xfrm>
            <a:off x="477788" y="3994361"/>
            <a:ext cx="3168352" cy="1728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the player is on Level one and has put all the boxes on the goal than load level two</a:t>
            </a:r>
            <a:endParaRPr lang="en-NZ" dirty="0"/>
          </a:p>
        </p:txBody>
      </p:sp>
    </p:spTree>
    <p:extLst>
      <p:ext uri="{BB962C8B-B14F-4D97-AF65-F5344CB8AC3E}">
        <p14:creationId xmlns:p14="http://schemas.microsoft.com/office/powerpoint/2010/main" val="227727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3934172" y="188640"/>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System.Drawing</a:t>
            </a:r>
          </a:p>
        </p:txBody>
      </p:sp>
      <p:sp>
        <p:nvSpPr>
          <p:cNvPr id="3" name="TextBox 2">
            <a:extLst>
              <a:ext uri="{FF2B5EF4-FFF2-40B4-BE49-F238E27FC236}">
                <a16:creationId xmlns:a16="http://schemas.microsoft.com/office/drawing/2014/main" id="{2B7B54B1-A03E-4542-8EB6-8A6424E87ED3}"/>
              </a:ext>
            </a:extLst>
          </p:cNvPr>
          <p:cNvSpPr txBox="1"/>
          <p:nvPr/>
        </p:nvSpPr>
        <p:spPr>
          <a:xfrm>
            <a:off x="3478687" y="655695"/>
            <a:ext cx="5104122" cy="369332"/>
          </a:xfrm>
          <a:prstGeom prst="rect">
            <a:avLst/>
          </a:prstGeom>
          <a:noFill/>
        </p:spPr>
        <p:txBody>
          <a:bodyPr wrap="square" rtlCol="0">
            <a:spAutoFit/>
          </a:bodyPr>
          <a:lstStyle/>
          <a:p>
            <a:r>
              <a:rPr lang="en-NZ" b="1" dirty="0"/>
              <a:t>Feature 7: </a:t>
            </a:r>
            <a:r>
              <a:rPr lang="en-NZ" dirty="0"/>
              <a:t>Sound when both level are complete</a:t>
            </a:r>
          </a:p>
        </p:txBody>
      </p:sp>
      <p:sp>
        <p:nvSpPr>
          <p:cNvPr id="4" name="TextBox 3">
            <a:extLst>
              <a:ext uri="{FF2B5EF4-FFF2-40B4-BE49-F238E27FC236}">
                <a16:creationId xmlns:a16="http://schemas.microsoft.com/office/drawing/2014/main" id="{4DF138BD-AF1C-47DB-9AAB-5A729C597DE4}"/>
              </a:ext>
            </a:extLst>
          </p:cNvPr>
          <p:cNvSpPr txBox="1"/>
          <p:nvPr/>
        </p:nvSpPr>
        <p:spPr>
          <a:xfrm>
            <a:off x="4410568" y="1011038"/>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85737" y="6165865"/>
            <a:ext cx="5256584" cy="369332"/>
          </a:xfrm>
          <a:prstGeom prst="rect">
            <a:avLst/>
          </a:prstGeom>
          <a:noFill/>
        </p:spPr>
        <p:txBody>
          <a:bodyPr wrap="square" rtlCol="0">
            <a:spAutoFit/>
          </a:bodyPr>
          <a:lstStyle/>
          <a:p>
            <a:r>
              <a:rPr lang="en-NZ" dirty="0"/>
              <a:t>Code for this feature in provided in the next slide…</a:t>
            </a:r>
          </a:p>
        </p:txBody>
      </p:sp>
      <p:pic>
        <p:nvPicPr>
          <p:cNvPr id="5" name="Screen Recording 4">
            <a:hlinkClick r:id="" action="ppaction://media"/>
            <a:extLst>
              <a:ext uri="{FF2B5EF4-FFF2-40B4-BE49-F238E27FC236}">
                <a16:creationId xmlns:a16="http://schemas.microsoft.com/office/drawing/2014/main" id="{50C9CF65-D6C9-4BC2-9B4E-7F1D97EC9D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70509" y="1314181"/>
            <a:ext cx="4320478" cy="4851684"/>
          </a:xfrm>
          <a:prstGeom prst="rect">
            <a:avLst/>
          </a:prstGeom>
        </p:spPr>
      </p:pic>
    </p:spTree>
    <p:extLst>
      <p:ext uri="{BB962C8B-B14F-4D97-AF65-F5344CB8AC3E}">
        <p14:creationId xmlns:p14="http://schemas.microsoft.com/office/powerpoint/2010/main" val="35658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1845940" y="4652901"/>
            <a:ext cx="10691509"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 Lines 53 - 71</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7: </a:t>
            </a:r>
            <a:r>
              <a:rPr lang="en-NZ" sz="2400" dirty="0"/>
              <a:t>Sound when both level are complete</a:t>
            </a:r>
          </a:p>
        </p:txBody>
      </p:sp>
      <p:pic>
        <p:nvPicPr>
          <p:cNvPr id="5" name="Picture 4">
            <a:extLst>
              <a:ext uri="{FF2B5EF4-FFF2-40B4-BE49-F238E27FC236}">
                <a16:creationId xmlns:a16="http://schemas.microsoft.com/office/drawing/2014/main" id="{EA0CD821-C150-4F18-A65E-32E51BF84F81}"/>
              </a:ext>
            </a:extLst>
          </p:cNvPr>
          <p:cNvPicPr>
            <a:picLocks noChangeAspect="1"/>
          </p:cNvPicPr>
          <p:nvPr/>
        </p:nvPicPr>
        <p:blipFill>
          <a:blip r:embed="rId2"/>
          <a:stretch>
            <a:fillRect/>
          </a:stretch>
        </p:blipFill>
        <p:spPr>
          <a:xfrm>
            <a:off x="2422004" y="927405"/>
            <a:ext cx="8934450" cy="3476625"/>
          </a:xfrm>
          <a:prstGeom prst="rect">
            <a:avLst/>
          </a:prstGeom>
        </p:spPr>
      </p:pic>
      <p:sp>
        <p:nvSpPr>
          <p:cNvPr id="6" name="Arrow: Right 5">
            <a:extLst>
              <a:ext uri="{FF2B5EF4-FFF2-40B4-BE49-F238E27FC236}">
                <a16:creationId xmlns:a16="http://schemas.microsoft.com/office/drawing/2014/main" id="{F4FED939-90FE-46ED-8229-DA97D6E2C7DB}"/>
              </a:ext>
            </a:extLst>
          </p:cNvPr>
          <p:cNvSpPr/>
          <p:nvPr/>
        </p:nvSpPr>
        <p:spPr>
          <a:xfrm>
            <a:off x="1845940" y="1700808"/>
            <a:ext cx="136815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Rectangle 6">
            <a:extLst>
              <a:ext uri="{FF2B5EF4-FFF2-40B4-BE49-F238E27FC236}">
                <a16:creationId xmlns:a16="http://schemas.microsoft.com/office/drawing/2014/main" id="{7D511491-1B09-4358-8C57-DF68E7B5A466}"/>
              </a:ext>
            </a:extLst>
          </p:cNvPr>
          <p:cNvSpPr/>
          <p:nvPr/>
        </p:nvSpPr>
        <p:spPr>
          <a:xfrm>
            <a:off x="405780" y="1484784"/>
            <a:ext cx="1656184" cy="1512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Play sound only when both level are completed</a:t>
            </a:r>
            <a:endParaRPr lang="en-NZ" dirty="0"/>
          </a:p>
        </p:txBody>
      </p:sp>
    </p:spTree>
    <p:extLst>
      <p:ext uri="{BB962C8B-B14F-4D97-AF65-F5344CB8AC3E}">
        <p14:creationId xmlns:p14="http://schemas.microsoft.com/office/powerpoint/2010/main" val="243466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3934172" y="188640"/>
            <a:ext cx="4320480"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System.Drawing</a:t>
            </a:r>
          </a:p>
        </p:txBody>
      </p:sp>
      <p:sp>
        <p:nvSpPr>
          <p:cNvPr id="3" name="TextBox 2">
            <a:extLst>
              <a:ext uri="{FF2B5EF4-FFF2-40B4-BE49-F238E27FC236}">
                <a16:creationId xmlns:a16="http://schemas.microsoft.com/office/drawing/2014/main" id="{2B7B54B1-A03E-4542-8EB6-8A6424E87ED3}"/>
              </a:ext>
            </a:extLst>
          </p:cNvPr>
          <p:cNvSpPr txBox="1"/>
          <p:nvPr/>
        </p:nvSpPr>
        <p:spPr>
          <a:xfrm>
            <a:off x="4654252" y="532680"/>
            <a:ext cx="2583842" cy="369332"/>
          </a:xfrm>
          <a:prstGeom prst="rect">
            <a:avLst/>
          </a:prstGeom>
          <a:noFill/>
        </p:spPr>
        <p:txBody>
          <a:bodyPr wrap="square" rtlCol="0">
            <a:spAutoFit/>
          </a:bodyPr>
          <a:lstStyle/>
          <a:p>
            <a:r>
              <a:rPr lang="en-NZ" b="1" dirty="0"/>
              <a:t>Feature 8: </a:t>
            </a:r>
            <a:r>
              <a:rPr lang="en-NZ" dirty="0"/>
              <a:t>Exit Game</a:t>
            </a:r>
          </a:p>
        </p:txBody>
      </p:sp>
      <p:sp>
        <p:nvSpPr>
          <p:cNvPr id="4" name="TextBox 3">
            <a:extLst>
              <a:ext uri="{FF2B5EF4-FFF2-40B4-BE49-F238E27FC236}">
                <a16:creationId xmlns:a16="http://schemas.microsoft.com/office/drawing/2014/main" id="{4DF138BD-AF1C-47DB-9AAB-5A729C597DE4}"/>
              </a:ext>
            </a:extLst>
          </p:cNvPr>
          <p:cNvSpPr txBox="1"/>
          <p:nvPr/>
        </p:nvSpPr>
        <p:spPr>
          <a:xfrm>
            <a:off x="4325993" y="902012"/>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2061964" y="2298938"/>
            <a:ext cx="2736304" cy="369332"/>
          </a:xfrm>
          <a:prstGeom prst="rect">
            <a:avLst/>
          </a:prstGeom>
          <a:noFill/>
        </p:spPr>
        <p:txBody>
          <a:bodyPr wrap="square" rtlCol="0">
            <a:spAutoFit/>
          </a:bodyPr>
          <a:lstStyle/>
          <a:p>
            <a:r>
              <a:rPr lang="en-NZ" dirty="0"/>
              <a:t>Code for this feature</a:t>
            </a:r>
          </a:p>
        </p:txBody>
      </p:sp>
      <p:pic>
        <p:nvPicPr>
          <p:cNvPr id="5" name="Screen Recording 4">
            <a:hlinkClick r:id="" action="ppaction://media"/>
            <a:extLst>
              <a:ext uri="{FF2B5EF4-FFF2-40B4-BE49-F238E27FC236}">
                <a16:creationId xmlns:a16="http://schemas.microsoft.com/office/drawing/2014/main" id="{023E2755-47A1-465A-9578-1E9927ECBF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66353" y="1271344"/>
            <a:ext cx="3888430" cy="4366516"/>
          </a:xfrm>
          <a:prstGeom prst="rect">
            <a:avLst/>
          </a:prstGeom>
        </p:spPr>
      </p:pic>
      <p:pic>
        <p:nvPicPr>
          <p:cNvPr id="7" name="Picture 6">
            <a:extLst>
              <a:ext uri="{FF2B5EF4-FFF2-40B4-BE49-F238E27FC236}">
                <a16:creationId xmlns:a16="http://schemas.microsoft.com/office/drawing/2014/main" id="{F7B0E4BC-99A6-48E9-8876-9ADF38817678}"/>
              </a:ext>
            </a:extLst>
          </p:cNvPr>
          <p:cNvPicPr>
            <a:picLocks noChangeAspect="1"/>
          </p:cNvPicPr>
          <p:nvPr/>
        </p:nvPicPr>
        <p:blipFill>
          <a:blip r:embed="rId5"/>
          <a:stretch>
            <a:fillRect/>
          </a:stretch>
        </p:blipFill>
        <p:spPr>
          <a:xfrm>
            <a:off x="857597" y="2852936"/>
            <a:ext cx="6153150" cy="781050"/>
          </a:xfrm>
          <a:prstGeom prst="rect">
            <a:avLst/>
          </a:prstGeom>
        </p:spPr>
      </p:pic>
      <p:sp>
        <p:nvSpPr>
          <p:cNvPr id="8" name="TextBox 7">
            <a:extLst>
              <a:ext uri="{FF2B5EF4-FFF2-40B4-BE49-F238E27FC236}">
                <a16:creationId xmlns:a16="http://schemas.microsoft.com/office/drawing/2014/main" id="{9E98270E-906E-4AD6-B2D2-81757C953E03}"/>
              </a:ext>
            </a:extLst>
          </p:cNvPr>
          <p:cNvSpPr txBox="1"/>
          <p:nvPr/>
        </p:nvSpPr>
        <p:spPr>
          <a:xfrm>
            <a:off x="600418" y="5822526"/>
            <a:ext cx="10691509"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WinForm</a:t>
            </a:r>
            <a:r>
              <a:rPr lang="en-NZ" sz="1400" dirty="0"/>
              <a:t>-Drawing\</a:t>
            </a:r>
            <a:r>
              <a:rPr lang="en-NZ" sz="1400" dirty="0" err="1"/>
              <a:t>View.cs</a:t>
            </a:r>
            <a:r>
              <a:rPr lang="en-NZ" sz="1400" dirty="0"/>
              <a:t> Lines 120 - 123</a:t>
            </a:r>
          </a:p>
        </p:txBody>
      </p:sp>
    </p:spTree>
    <p:extLst>
      <p:ext uri="{BB962C8B-B14F-4D97-AF65-F5344CB8AC3E}">
        <p14:creationId xmlns:p14="http://schemas.microsoft.com/office/powerpoint/2010/main" val="188710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854052" y="1204216"/>
            <a:ext cx="7344816" cy="899103"/>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dirty="0"/>
              <a:t>Model Two - Game Player</a:t>
            </a:r>
          </a:p>
        </p:txBody>
      </p:sp>
      <p:sp>
        <p:nvSpPr>
          <p:cNvPr id="3" name="TextBox 2">
            <a:extLst>
              <a:ext uri="{FF2B5EF4-FFF2-40B4-BE49-F238E27FC236}">
                <a16:creationId xmlns:a16="http://schemas.microsoft.com/office/drawing/2014/main" id="{91535CE3-BCE5-4959-8B2C-649D74DA624B}"/>
              </a:ext>
            </a:extLst>
          </p:cNvPr>
          <p:cNvSpPr txBox="1"/>
          <p:nvPr/>
        </p:nvSpPr>
        <p:spPr>
          <a:xfrm>
            <a:off x="693812" y="3284984"/>
            <a:ext cx="11089232" cy="2000548"/>
          </a:xfrm>
          <a:prstGeom prst="rect">
            <a:avLst/>
          </a:prstGeom>
          <a:noFill/>
        </p:spPr>
        <p:txBody>
          <a:bodyPr wrap="square" rtlCol="0">
            <a:spAutoFit/>
          </a:bodyPr>
          <a:lstStyle/>
          <a:p>
            <a:pPr algn="ctr"/>
            <a:r>
              <a:rPr lang="en-NZ" sz="2000" b="1" dirty="0"/>
              <a:t>Implement a View in Windows forms</a:t>
            </a:r>
          </a:p>
          <a:p>
            <a:pPr algn="ctr"/>
            <a:r>
              <a:rPr lang="en-NZ" sz="2000" dirty="0"/>
              <a:t> </a:t>
            </a:r>
          </a:p>
          <a:p>
            <a:pPr algn="ctr"/>
            <a:r>
              <a:rPr lang="en-NZ" sz="2000" dirty="0"/>
              <a:t>Using</a:t>
            </a:r>
          </a:p>
          <a:p>
            <a:pPr algn="ctr"/>
            <a:endParaRPr lang="en-NZ" sz="2000" dirty="0"/>
          </a:p>
          <a:p>
            <a:pPr algn="ctr"/>
            <a:r>
              <a:rPr lang="en-NZ" sz="4400" b="1" dirty="0"/>
              <a:t>Programmatically Created Components </a:t>
            </a:r>
          </a:p>
        </p:txBody>
      </p:sp>
      <p:sp>
        <p:nvSpPr>
          <p:cNvPr id="4" name="Title 1">
            <a:extLst>
              <a:ext uri="{FF2B5EF4-FFF2-40B4-BE49-F238E27FC236}">
                <a16:creationId xmlns:a16="http://schemas.microsoft.com/office/drawing/2014/main" id="{137DEFD0-700B-45CF-BC7C-5016F73D436C}"/>
              </a:ext>
            </a:extLst>
          </p:cNvPr>
          <p:cNvSpPr txBox="1">
            <a:spLocks/>
          </p:cNvSpPr>
          <p:nvPr/>
        </p:nvSpPr>
        <p:spPr>
          <a:xfrm>
            <a:off x="1449896" y="2204864"/>
            <a:ext cx="9289032" cy="731851"/>
          </a:xfrm>
          <a:prstGeom prst="rect">
            <a:avLst/>
          </a:prstGeom>
        </p:spPr>
        <p:txBody>
          <a:bodyPr vert="horz" lIns="91440" tIns="45720" rIns="91440" bIns="45720" rtlCol="0" anchor="b">
            <a:normAutofit fontScale="4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pPr algn="ctr"/>
            <a:r>
              <a:rPr lang="en-US" sz="5400" b="1" dirty="0"/>
              <a:t>Rebuilt of the Model </a:t>
            </a:r>
            <a:r>
              <a:rPr lang="en-US" sz="5400" dirty="0"/>
              <a:t>Created for 15% Halfway presentation </a:t>
            </a:r>
          </a:p>
        </p:txBody>
      </p:sp>
    </p:spTree>
    <p:extLst>
      <p:ext uri="{BB962C8B-B14F-4D97-AF65-F5344CB8AC3E}">
        <p14:creationId xmlns:p14="http://schemas.microsoft.com/office/powerpoint/2010/main" val="237513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8A8C7F-FE3C-4F6B-AD6F-CEC04E69A570}"/>
              </a:ext>
            </a:extLst>
          </p:cNvPr>
          <p:cNvSpPr/>
          <p:nvPr/>
        </p:nvSpPr>
        <p:spPr>
          <a:xfrm>
            <a:off x="3646140" y="476672"/>
            <a:ext cx="4681090" cy="646331"/>
          </a:xfrm>
          <a:prstGeom prst="rect">
            <a:avLst/>
          </a:prstGeom>
        </p:spPr>
        <p:txBody>
          <a:bodyPr wrap="none">
            <a:spAutoFit/>
          </a:bodyPr>
          <a:lstStyle/>
          <a:p>
            <a:r>
              <a:rPr lang="en-NZ" sz="3600" kern="1400" spc="-50" dirty="0">
                <a:latin typeface="Calibri Light" panose="020F0302020204030204" pitchFamily="34" charset="0"/>
                <a:ea typeface="DengXian Light" panose="02010600030101010101" pitchFamily="2" charset="-122"/>
                <a:cs typeface="Times New Roman" panose="02020603050405020304" pitchFamily="18" charset="0"/>
              </a:rPr>
              <a:t>5 MUST Features of View</a:t>
            </a:r>
            <a:endParaRPr lang="en-NZ" sz="3600" kern="1400" spc="-50" dirty="0">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3" name="TextBox 2">
            <a:extLst>
              <a:ext uri="{FF2B5EF4-FFF2-40B4-BE49-F238E27FC236}">
                <a16:creationId xmlns:a16="http://schemas.microsoft.com/office/drawing/2014/main" id="{4B5BCB7B-9261-4BA6-960F-B00E0D06DA90}"/>
              </a:ext>
            </a:extLst>
          </p:cNvPr>
          <p:cNvSpPr txBox="1"/>
          <p:nvPr/>
        </p:nvSpPr>
        <p:spPr>
          <a:xfrm>
            <a:off x="3061765" y="1261531"/>
            <a:ext cx="6065295" cy="2339102"/>
          </a:xfrm>
          <a:prstGeom prst="rect">
            <a:avLst/>
          </a:prstGeom>
          <a:noFill/>
        </p:spPr>
        <p:txBody>
          <a:bodyPr wrap="square" rtlCol="0">
            <a:spAutoFit/>
          </a:bodyPr>
          <a:lstStyle/>
          <a:p>
            <a:pPr marL="342900" lvl="0" indent="-342900">
              <a:buFont typeface="+mj-lt"/>
              <a:buAutoNum type="arabicPeriod"/>
            </a:pPr>
            <a:r>
              <a:rPr lang="en-NZ" sz="1600" dirty="0"/>
              <a:t>Display a grid of variable size (to an upper limit) CENTRED</a:t>
            </a:r>
          </a:p>
          <a:p>
            <a:pPr marL="342900" lvl="0" indent="-342900">
              <a:buFont typeface="+mj-lt"/>
              <a:buAutoNum type="arabicPeriod"/>
            </a:pPr>
            <a:endParaRPr lang="en-NZ" sz="1600" dirty="0"/>
          </a:p>
          <a:p>
            <a:pPr marL="342900" lvl="0" indent="-342900">
              <a:buFont typeface="+mj-lt"/>
              <a:buAutoNum type="arabicPeriod"/>
            </a:pPr>
            <a:r>
              <a:rPr lang="en-NZ" sz="1600" dirty="0"/>
              <a:t>Display the Pieces as distinct images</a:t>
            </a:r>
          </a:p>
          <a:p>
            <a:pPr marL="342900" lvl="0" indent="-342900">
              <a:buFont typeface="+mj-lt"/>
              <a:buAutoNum type="arabicPeriod"/>
            </a:pPr>
            <a:endParaRPr lang="en-NZ" sz="1600" dirty="0"/>
          </a:p>
          <a:p>
            <a:pPr marL="342900" lvl="0" indent="-342900">
              <a:buFont typeface="+mj-lt"/>
              <a:buAutoNum type="arabicPeriod"/>
            </a:pPr>
            <a:r>
              <a:rPr lang="en-NZ" sz="1600" dirty="0"/>
              <a:t>Display the move count</a:t>
            </a:r>
          </a:p>
          <a:p>
            <a:pPr marL="342900" lvl="0" indent="-342900">
              <a:buFont typeface="+mj-lt"/>
              <a:buAutoNum type="arabicPeriod"/>
            </a:pPr>
            <a:endParaRPr lang="en-NZ" sz="1600" dirty="0"/>
          </a:p>
          <a:p>
            <a:pPr marL="342900" lvl="0" indent="-342900">
              <a:buFont typeface="+mj-lt"/>
              <a:buAutoNum type="arabicPeriod"/>
            </a:pPr>
            <a:r>
              <a:rPr lang="en-NZ" sz="1600" dirty="0"/>
              <a:t>Save and load ‘works’ (as in passes to a Filer or NOT)</a:t>
            </a:r>
          </a:p>
          <a:p>
            <a:pPr marL="342900" lvl="0" indent="-342900">
              <a:buFont typeface="+mj-lt"/>
              <a:buAutoNum type="arabicPeriod"/>
            </a:pPr>
            <a:endParaRPr lang="en-NZ" sz="1600" dirty="0"/>
          </a:p>
          <a:p>
            <a:pPr marL="342900" lvl="0" indent="-342900">
              <a:buFont typeface="+mj-lt"/>
              <a:buAutoNum type="arabicPeriod"/>
            </a:pPr>
            <a:r>
              <a:rPr lang="en-NZ" sz="1600" dirty="0"/>
              <a:t>Actually works – is playable - updates!</a:t>
            </a:r>
          </a:p>
        </p:txBody>
      </p:sp>
      <p:sp>
        <p:nvSpPr>
          <p:cNvPr id="4" name="Rectangle 3">
            <a:extLst>
              <a:ext uri="{FF2B5EF4-FFF2-40B4-BE49-F238E27FC236}">
                <a16:creationId xmlns:a16="http://schemas.microsoft.com/office/drawing/2014/main" id="{E88A8C7F-FE3C-4F6B-AD6F-CEC04E69A570}"/>
              </a:ext>
            </a:extLst>
          </p:cNvPr>
          <p:cNvSpPr/>
          <p:nvPr/>
        </p:nvSpPr>
        <p:spPr>
          <a:xfrm>
            <a:off x="3753867" y="3882793"/>
            <a:ext cx="5119350" cy="646331"/>
          </a:xfrm>
          <a:prstGeom prst="rect">
            <a:avLst/>
          </a:prstGeom>
        </p:spPr>
        <p:txBody>
          <a:bodyPr wrap="none">
            <a:spAutoFit/>
          </a:bodyPr>
          <a:lstStyle/>
          <a:p>
            <a:r>
              <a:rPr lang="en-NZ" sz="3600" kern="1400" spc="-50" dirty="0">
                <a:latin typeface="Calibri Light" panose="020F0302020204030204" pitchFamily="34" charset="0"/>
                <a:ea typeface="DengXian Light" panose="02010600030101010101" pitchFamily="2" charset="-122"/>
                <a:cs typeface="Times New Roman" panose="02020603050405020304" pitchFamily="18" charset="0"/>
              </a:rPr>
              <a:t>4 SHOULD Features of View</a:t>
            </a:r>
            <a:endParaRPr lang="en-NZ" sz="3600" kern="1400" spc="-50" dirty="0">
              <a:effectLst/>
              <a:latin typeface="Calibri Light" panose="020F0302020204030204" pitchFamily="34" charset="0"/>
              <a:ea typeface="DengXian Light"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4B5BCB7B-9261-4BA6-960F-B00E0D06DA90}"/>
              </a:ext>
            </a:extLst>
          </p:cNvPr>
          <p:cNvSpPr txBox="1"/>
          <p:nvPr/>
        </p:nvSpPr>
        <p:spPr>
          <a:xfrm>
            <a:off x="3358108" y="4653136"/>
            <a:ext cx="4400799" cy="1815882"/>
          </a:xfrm>
          <a:prstGeom prst="rect">
            <a:avLst/>
          </a:prstGeom>
          <a:noFill/>
        </p:spPr>
        <p:txBody>
          <a:bodyPr wrap="square" rtlCol="0">
            <a:spAutoFit/>
          </a:bodyPr>
          <a:lstStyle/>
          <a:p>
            <a:pPr lvl="0"/>
            <a:r>
              <a:rPr lang="en-US" sz="1600" dirty="0"/>
              <a:t>6. Display message when a level is complete</a:t>
            </a:r>
            <a:endParaRPr lang="en-NZ" sz="1600" dirty="0"/>
          </a:p>
          <a:p>
            <a:pPr marL="342900" lvl="0" indent="-342900">
              <a:buFont typeface="+mj-lt"/>
              <a:buAutoNum type="arabicPeriod"/>
            </a:pPr>
            <a:endParaRPr lang="en-NZ" sz="1600" dirty="0"/>
          </a:p>
          <a:p>
            <a:pPr lvl="0"/>
            <a:r>
              <a:rPr lang="en-NZ" sz="1600" dirty="0"/>
              <a:t>7.  Sound when both level complete</a:t>
            </a:r>
          </a:p>
          <a:p>
            <a:pPr marL="342900" lvl="0" indent="-342900">
              <a:buFont typeface="+mj-lt"/>
              <a:buAutoNum type="arabicPeriod"/>
            </a:pPr>
            <a:endParaRPr lang="en-NZ" sz="1600" dirty="0"/>
          </a:p>
          <a:p>
            <a:pPr lvl="0"/>
            <a:r>
              <a:rPr lang="en-NZ" sz="1600" dirty="0"/>
              <a:t>8.  Reset Game</a:t>
            </a:r>
          </a:p>
          <a:p>
            <a:endParaRPr lang="en-NZ" sz="1600" dirty="0"/>
          </a:p>
          <a:p>
            <a:r>
              <a:rPr lang="en-NZ" sz="1600" dirty="0"/>
              <a:t>9.   New Game</a:t>
            </a:r>
          </a:p>
        </p:txBody>
      </p:sp>
    </p:spTree>
    <p:extLst>
      <p:ext uri="{BB962C8B-B14F-4D97-AF65-F5344CB8AC3E}">
        <p14:creationId xmlns:p14="http://schemas.microsoft.com/office/powerpoint/2010/main" val="181051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1197868" y="6084727"/>
            <a:ext cx="10225136"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dirty="0" err="1"/>
              <a:t>ModelOne</a:t>
            </a:r>
            <a:r>
              <a:rPr lang="en-NZ" dirty="0"/>
              <a:t>-WinForms-Manual\</a:t>
            </a:r>
            <a:r>
              <a:rPr lang="en-NZ" dirty="0" err="1"/>
              <a:t>GamePlayer</a:t>
            </a:r>
            <a:r>
              <a:rPr lang="en-NZ" dirty="0"/>
              <a:t>\</a:t>
            </a:r>
            <a:r>
              <a:rPr lang="en-NZ" dirty="0" err="1"/>
              <a:t>ControllerView</a:t>
            </a:r>
            <a:r>
              <a:rPr lang="en-NZ" dirty="0"/>
              <a:t>\</a:t>
            </a:r>
            <a:r>
              <a:rPr lang="en-NZ" dirty="0" err="1"/>
              <a:t>LevelTwo.Desiner.cs</a:t>
            </a:r>
            <a:endParaRPr lang="en-NZ" dirty="0"/>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188640"/>
            <a:ext cx="6192688" cy="467055"/>
          </a:xfrm>
          <a:prstGeom prst="rect">
            <a:avLst/>
          </a:prstGeom>
        </p:spPr>
        <p:txBody>
          <a:bodyPr vert="horz" lIns="91440" tIns="45720" rIns="91440" bIns="45720" rtlCol="0" anchor="b">
            <a:normAutofit fontScale="9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1: </a:t>
            </a:r>
            <a:r>
              <a:rPr lang="en-NZ" sz="2400" dirty="0"/>
              <a:t>Display a grid of variable size </a:t>
            </a:r>
            <a:r>
              <a:rPr lang="en-NZ" sz="2400" b="1" dirty="0"/>
              <a:t> </a:t>
            </a:r>
          </a:p>
        </p:txBody>
      </p:sp>
      <p:sp>
        <p:nvSpPr>
          <p:cNvPr id="7" name="Arrow: Right 6">
            <a:extLst>
              <a:ext uri="{FF2B5EF4-FFF2-40B4-BE49-F238E27FC236}">
                <a16:creationId xmlns:a16="http://schemas.microsoft.com/office/drawing/2014/main" id="{D2C2491F-A076-410B-912C-201D47908960}"/>
              </a:ext>
            </a:extLst>
          </p:cNvPr>
          <p:cNvSpPr/>
          <p:nvPr/>
        </p:nvSpPr>
        <p:spPr>
          <a:xfrm>
            <a:off x="5302325" y="2708920"/>
            <a:ext cx="129614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4" name="Picture 3">
            <a:extLst>
              <a:ext uri="{FF2B5EF4-FFF2-40B4-BE49-F238E27FC236}">
                <a16:creationId xmlns:a16="http://schemas.microsoft.com/office/drawing/2014/main" id="{636E041B-78FE-4539-8FF8-D13E871B0F6C}"/>
              </a:ext>
            </a:extLst>
          </p:cNvPr>
          <p:cNvPicPr>
            <a:picLocks noChangeAspect="1"/>
          </p:cNvPicPr>
          <p:nvPr/>
        </p:nvPicPr>
        <p:blipFill>
          <a:blip r:embed="rId2"/>
          <a:stretch>
            <a:fillRect/>
          </a:stretch>
        </p:blipFill>
        <p:spPr>
          <a:xfrm>
            <a:off x="6890572" y="1072841"/>
            <a:ext cx="4608512" cy="4010822"/>
          </a:xfrm>
          <a:prstGeom prst="rect">
            <a:avLst/>
          </a:prstGeom>
        </p:spPr>
      </p:pic>
      <p:pic>
        <p:nvPicPr>
          <p:cNvPr id="8" name="Picture 7">
            <a:extLst>
              <a:ext uri="{FF2B5EF4-FFF2-40B4-BE49-F238E27FC236}">
                <a16:creationId xmlns:a16="http://schemas.microsoft.com/office/drawing/2014/main" id="{E394D970-4F16-4F21-AC87-679D2F2B9C18}"/>
              </a:ext>
            </a:extLst>
          </p:cNvPr>
          <p:cNvPicPr>
            <a:picLocks noChangeAspect="1"/>
          </p:cNvPicPr>
          <p:nvPr/>
        </p:nvPicPr>
        <p:blipFill>
          <a:blip r:embed="rId3"/>
          <a:stretch>
            <a:fillRect/>
          </a:stretch>
        </p:blipFill>
        <p:spPr>
          <a:xfrm>
            <a:off x="689741" y="655695"/>
            <a:ext cx="2999588" cy="5477204"/>
          </a:xfrm>
          <a:prstGeom prst="rect">
            <a:avLst/>
          </a:prstGeom>
        </p:spPr>
      </p:pic>
    </p:spTree>
    <p:extLst>
      <p:ext uri="{BB962C8B-B14F-4D97-AF65-F5344CB8AC3E}">
        <p14:creationId xmlns:p14="http://schemas.microsoft.com/office/powerpoint/2010/main" val="324651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03A204-BE85-45EA-AD27-AFDBBBF2E690}"/>
              </a:ext>
            </a:extLst>
          </p:cNvPr>
          <p:cNvSpPr txBox="1"/>
          <p:nvPr/>
        </p:nvSpPr>
        <p:spPr>
          <a:xfrm>
            <a:off x="2973089" y="448105"/>
            <a:ext cx="5851376" cy="400110"/>
          </a:xfrm>
          <a:prstGeom prst="rect">
            <a:avLst/>
          </a:prstGeom>
          <a:noFill/>
        </p:spPr>
        <p:txBody>
          <a:bodyPr wrap="square" rtlCol="0">
            <a:spAutoFit/>
          </a:bodyPr>
          <a:lstStyle/>
          <a:p>
            <a:pPr algn="ctr"/>
            <a:r>
              <a:rPr lang="en-NZ" sz="2000" b="1" dirty="0"/>
              <a:t>Programmatically Created Components </a:t>
            </a:r>
          </a:p>
        </p:txBody>
      </p:sp>
      <p:sp>
        <p:nvSpPr>
          <p:cNvPr id="3" name="TextBox 2">
            <a:extLst>
              <a:ext uri="{FF2B5EF4-FFF2-40B4-BE49-F238E27FC236}">
                <a16:creationId xmlns:a16="http://schemas.microsoft.com/office/drawing/2014/main" id="{130EAC42-431D-40E0-8C88-2B828A5999B4}"/>
              </a:ext>
            </a:extLst>
          </p:cNvPr>
          <p:cNvSpPr txBox="1"/>
          <p:nvPr/>
        </p:nvSpPr>
        <p:spPr>
          <a:xfrm>
            <a:off x="1557908" y="1577454"/>
            <a:ext cx="2611016" cy="400110"/>
          </a:xfrm>
          <a:prstGeom prst="rect">
            <a:avLst/>
          </a:prstGeom>
          <a:noFill/>
        </p:spPr>
        <p:txBody>
          <a:bodyPr wrap="square" rtlCol="0">
            <a:spAutoFit/>
          </a:bodyPr>
          <a:lstStyle/>
          <a:p>
            <a:pPr algn="ctr"/>
            <a:r>
              <a:rPr lang="en-NZ" sz="2000" b="1" dirty="0"/>
              <a:t>Before Game Start</a:t>
            </a:r>
          </a:p>
        </p:txBody>
      </p:sp>
      <p:sp>
        <p:nvSpPr>
          <p:cNvPr id="4" name="TextBox 3">
            <a:extLst>
              <a:ext uri="{FF2B5EF4-FFF2-40B4-BE49-F238E27FC236}">
                <a16:creationId xmlns:a16="http://schemas.microsoft.com/office/drawing/2014/main" id="{43F13E2C-EDDC-4AAE-8725-032EB4444683}"/>
              </a:ext>
            </a:extLst>
          </p:cNvPr>
          <p:cNvSpPr txBox="1"/>
          <p:nvPr/>
        </p:nvSpPr>
        <p:spPr>
          <a:xfrm>
            <a:off x="8254652" y="1634236"/>
            <a:ext cx="2611016" cy="400110"/>
          </a:xfrm>
          <a:prstGeom prst="rect">
            <a:avLst/>
          </a:prstGeom>
          <a:noFill/>
        </p:spPr>
        <p:txBody>
          <a:bodyPr wrap="square" rtlCol="0">
            <a:spAutoFit/>
          </a:bodyPr>
          <a:lstStyle/>
          <a:p>
            <a:pPr algn="ctr"/>
            <a:r>
              <a:rPr lang="en-NZ" sz="2000" b="1" dirty="0"/>
              <a:t>After Game Start</a:t>
            </a:r>
          </a:p>
        </p:txBody>
      </p:sp>
      <p:sp>
        <p:nvSpPr>
          <p:cNvPr id="9" name="TextBox 8">
            <a:extLst>
              <a:ext uri="{FF2B5EF4-FFF2-40B4-BE49-F238E27FC236}">
                <a16:creationId xmlns:a16="http://schemas.microsoft.com/office/drawing/2014/main" id="{AEE99D45-20AE-49B0-A966-942C94679DBD}"/>
              </a:ext>
            </a:extLst>
          </p:cNvPr>
          <p:cNvSpPr txBox="1"/>
          <p:nvPr/>
        </p:nvSpPr>
        <p:spPr>
          <a:xfrm>
            <a:off x="1771885" y="980228"/>
            <a:ext cx="8645053" cy="400110"/>
          </a:xfrm>
          <a:prstGeom prst="rect">
            <a:avLst/>
          </a:prstGeom>
          <a:noFill/>
        </p:spPr>
        <p:txBody>
          <a:bodyPr wrap="square" rtlCol="0">
            <a:spAutoFit/>
          </a:bodyPr>
          <a:lstStyle/>
          <a:p>
            <a:pPr algn="ctr"/>
            <a:r>
              <a:rPr lang="en-NZ" sz="2000" b="1" dirty="0"/>
              <a:t>Creating individual picture box on the form</a:t>
            </a:r>
          </a:p>
        </p:txBody>
      </p:sp>
      <p:pic>
        <p:nvPicPr>
          <p:cNvPr id="5" name="Picture 4">
            <a:extLst>
              <a:ext uri="{FF2B5EF4-FFF2-40B4-BE49-F238E27FC236}">
                <a16:creationId xmlns:a16="http://schemas.microsoft.com/office/drawing/2014/main" id="{780F73A1-76FF-4B44-9475-482ACF10EFB6}"/>
              </a:ext>
            </a:extLst>
          </p:cNvPr>
          <p:cNvPicPr>
            <a:picLocks noChangeAspect="1"/>
          </p:cNvPicPr>
          <p:nvPr/>
        </p:nvPicPr>
        <p:blipFill>
          <a:blip r:embed="rId2"/>
          <a:stretch>
            <a:fillRect/>
          </a:stretch>
        </p:blipFill>
        <p:spPr>
          <a:xfrm>
            <a:off x="953500" y="2034346"/>
            <a:ext cx="4060792" cy="4464496"/>
          </a:xfrm>
          <a:prstGeom prst="rect">
            <a:avLst/>
          </a:prstGeom>
        </p:spPr>
      </p:pic>
      <p:sp>
        <p:nvSpPr>
          <p:cNvPr id="6" name="Arrow: Right 5">
            <a:extLst>
              <a:ext uri="{FF2B5EF4-FFF2-40B4-BE49-F238E27FC236}">
                <a16:creationId xmlns:a16="http://schemas.microsoft.com/office/drawing/2014/main" id="{D5D5A009-F7C8-460A-9ACB-16497A92976B}"/>
              </a:ext>
            </a:extLst>
          </p:cNvPr>
          <p:cNvSpPr/>
          <p:nvPr/>
        </p:nvSpPr>
        <p:spPr>
          <a:xfrm>
            <a:off x="5734372" y="4101801"/>
            <a:ext cx="93610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1" name="Picture 10">
            <a:extLst>
              <a:ext uri="{FF2B5EF4-FFF2-40B4-BE49-F238E27FC236}">
                <a16:creationId xmlns:a16="http://schemas.microsoft.com/office/drawing/2014/main" id="{D4820944-C6DD-4524-8150-DA4544C1D819}"/>
              </a:ext>
            </a:extLst>
          </p:cNvPr>
          <p:cNvPicPr>
            <a:picLocks noChangeAspect="1"/>
          </p:cNvPicPr>
          <p:nvPr/>
        </p:nvPicPr>
        <p:blipFill>
          <a:blip r:embed="rId3"/>
          <a:stretch>
            <a:fillRect/>
          </a:stretch>
        </p:blipFill>
        <p:spPr>
          <a:xfrm>
            <a:off x="7390556" y="1951891"/>
            <a:ext cx="4036138" cy="4515844"/>
          </a:xfrm>
          <a:prstGeom prst="rect">
            <a:avLst/>
          </a:prstGeom>
        </p:spPr>
      </p:pic>
    </p:spTree>
    <p:extLst>
      <p:ext uri="{BB962C8B-B14F-4D97-AF65-F5344CB8AC3E}">
        <p14:creationId xmlns:p14="http://schemas.microsoft.com/office/powerpoint/2010/main" val="15921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EFD0-700B-45CF-BC7C-5016F73D436C}"/>
              </a:ext>
            </a:extLst>
          </p:cNvPr>
          <p:cNvSpPr txBox="1">
            <a:spLocks/>
          </p:cNvSpPr>
          <p:nvPr/>
        </p:nvSpPr>
        <p:spPr>
          <a:xfrm>
            <a:off x="2674032" y="188640"/>
            <a:ext cx="6840760"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Programmatically Created Components</a:t>
            </a:r>
          </a:p>
        </p:txBody>
      </p:sp>
      <p:sp>
        <p:nvSpPr>
          <p:cNvPr id="3" name="TextBox 2">
            <a:extLst>
              <a:ext uri="{FF2B5EF4-FFF2-40B4-BE49-F238E27FC236}">
                <a16:creationId xmlns:a16="http://schemas.microsoft.com/office/drawing/2014/main" id="{2B7B54B1-A03E-4542-8EB6-8A6424E87ED3}"/>
              </a:ext>
            </a:extLst>
          </p:cNvPr>
          <p:cNvSpPr txBox="1"/>
          <p:nvPr/>
        </p:nvSpPr>
        <p:spPr>
          <a:xfrm>
            <a:off x="4014626" y="698823"/>
            <a:ext cx="4159571" cy="369332"/>
          </a:xfrm>
          <a:prstGeom prst="rect">
            <a:avLst/>
          </a:prstGeom>
          <a:noFill/>
        </p:spPr>
        <p:txBody>
          <a:bodyPr wrap="square" rtlCol="0">
            <a:spAutoFit/>
          </a:bodyPr>
          <a:lstStyle/>
          <a:p>
            <a:r>
              <a:rPr lang="en-NZ" b="1" dirty="0"/>
              <a:t>Feature 1: </a:t>
            </a:r>
            <a:r>
              <a:rPr lang="en-NZ" dirty="0"/>
              <a:t>Display a grid of variable size </a:t>
            </a:r>
          </a:p>
        </p:txBody>
      </p:sp>
      <p:sp>
        <p:nvSpPr>
          <p:cNvPr id="4" name="TextBox 3">
            <a:extLst>
              <a:ext uri="{FF2B5EF4-FFF2-40B4-BE49-F238E27FC236}">
                <a16:creationId xmlns:a16="http://schemas.microsoft.com/office/drawing/2014/main" id="{4DF138BD-AF1C-47DB-9AAB-5A729C597DE4}"/>
              </a:ext>
            </a:extLst>
          </p:cNvPr>
          <p:cNvSpPr txBox="1"/>
          <p:nvPr/>
        </p:nvSpPr>
        <p:spPr>
          <a:xfrm>
            <a:off x="4474232" y="1148329"/>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2638028" y="1537202"/>
            <a:ext cx="2669591" cy="369332"/>
          </a:xfrm>
          <a:prstGeom prst="rect">
            <a:avLst/>
          </a:prstGeom>
          <a:noFill/>
        </p:spPr>
        <p:txBody>
          <a:bodyPr wrap="square" rtlCol="0">
            <a:spAutoFit/>
          </a:bodyPr>
          <a:lstStyle/>
          <a:p>
            <a:r>
              <a:rPr lang="en-NZ" dirty="0"/>
              <a:t>Code for this feature</a:t>
            </a:r>
          </a:p>
        </p:txBody>
      </p:sp>
      <p:pic>
        <p:nvPicPr>
          <p:cNvPr id="5" name="Screen Recording 4">
            <a:hlinkClick r:id="" action="ppaction://media"/>
            <a:extLst>
              <a:ext uri="{FF2B5EF4-FFF2-40B4-BE49-F238E27FC236}">
                <a16:creationId xmlns:a16="http://schemas.microsoft.com/office/drawing/2014/main" id="{2B8F9757-BA5C-49C6-BC1C-3B4604FC02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90556" y="1597835"/>
            <a:ext cx="4061924" cy="4561342"/>
          </a:xfrm>
          <a:prstGeom prst="rect">
            <a:avLst/>
          </a:prstGeom>
        </p:spPr>
      </p:pic>
      <p:pic>
        <p:nvPicPr>
          <p:cNvPr id="8" name="Picture 7">
            <a:extLst>
              <a:ext uri="{FF2B5EF4-FFF2-40B4-BE49-F238E27FC236}">
                <a16:creationId xmlns:a16="http://schemas.microsoft.com/office/drawing/2014/main" id="{FE2445B6-4E87-43A1-8362-CB3020CB75FE}"/>
              </a:ext>
            </a:extLst>
          </p:cNvPr>
          <p:cNvPicPr>
            <a:picLocks noChangeAspect="1"/>
          </p:cNvPicPr>
          <p:nvPr/>
        </p:nvPicPr>
        <p:blipFill>
          <a:blip r:embed="rId5"/>
          <a:stretch>
            <a:fillRect/>
          </a:stretch>
        </p:blipFill>
        <p:spPr>
          <a:xfrm>
            <a:off x="1279426" y="1956758"/>
            <a:ext cx="5069662" cy="2757338"/>
          </a:xfrm>
          <a:prstGeom prst="rect">
            <a:avLst/>
          </a:prstGeom>
        </p:spPr>
      </p:pic>
      <p:sp>
        <p:nvSpPr>
          <p:cNvPr id="9" name="TextBox 8">
            <a:extLst>
              <a:ext uri="{FF2B5EF4-FFF2-40B4-BE49-F238E27FC236}">
                <a16:creationId xmlns:a16="http://schemas.microsoft.com/office/drawing/2014/main" id="{A2EF8BD6-5F4E-4DD5-B574-8936198E4CA6}"/>
              </a:ext>
            </a:extLst>
          </p:cNvPr>
          <p:cNvSpPr txBox="1"/>
          <p:nvPr/>
        </p:nvSpPr>
        <p:spPr>
          <a:xfrm>
            <a:off x="981844" y="6155892"/>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63 - 90</a:t>
            </a:r>
          </a:p>
        </p:txBody>
      </p:sp>
      <p:pic>
        <p:nvPicPr>
          <p:cNvPr id="10" name="Picture 9">
            <a:extLst>
              <a:ext uri="{FF2B5EF4-FFF2-40B4-BE49-F238E27FC236}">
                <a16:creationId xmlns:a16="http://schemas.microsoft.com/office/drawing/2014/main" id="{8A655BE1-52AD-43E7-A2A8-3EC65830D30E}"/>
              </a:ext>
            </a:extLst>
          </p:cNvPr>
          <p:cNvPicPr>
            <a:picLocks noChangeAspect="1"/>
          </p:cNvPicPr>
          <p:nvPr/>
        </p:nvPicPr>
        <p:blipFill>
          <a:blip r:embed="rId6"/>
          <a:stretch>
            <a:fillRect/>
          </a:stretch>
        </p:blipFill>
        <p:spPr>
          <a:xfrm>
            <a:off x="1252678" y="4651137"/>
            <a:ext cx="5096410" cy="1569844"/>
          </a:xfrm>
          <a:prstGeom prst="rect">
            <a:avLst/>
          </a:prstGeom>
        </p:spPr>
      </p:pic>
    </p:spTree>
    <p:extLst>
      <p:ext uri="{BB962C8B-B14F-4D97-AF65-F5344CB8AC3E}">
        <p14:creationId xmlns:p14="http://schemas.microsoft.com/office/powerpoint/2010/main" val="328990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862164" y="548680"/>
            <a:ext cx="5104122" cy="369332"/>
          </a:xfrm>
          <a:prstGeom prst="rect">
            <a:avLst/>
          </a:prstGeom>
          <a:noFill/>
        </p:spPr>
        <p:txBody>
          <a:bodyPr wrap="square" rtlCol="0">
            <a:spAutoFit/>
          </a:bodyPr>
          <a:lstStyle/>
          <a:p>
            <a:r>
              <a:rPr lang="en-NZ" b="1" dirty="0"/>
              <a:t>Feature 2: </a:t>
            </a:r>
            <a:r>
              <a:rPr lang="en-NZ" dirty="0"/>
              <a:t>Display the Pieces as distinct images</a:t>
            </a:r>
          </a:p>
        </p:txBody>
      </p:sp>
      <p:sp>
        <p:nvSpPr>
          <p:cNvPr id="4" name="TextBox 3">
            <a:extLst>
              <a:ext uri="{FF2B5EF4-FFF2-40B4-BE49-F238E27FC236}">
                <a16:creationId xmlns:a16="http://schemas.microsoft.com/office/drawing/2014/main" id="{4DF138BD-AF1C-47DB-9AAB-5A729C597DE4}"/>
              </a:ext>
            </a:extLst>
          </p:cNvPr>
          <p:cNvSpPr txBox="1"/>
          <p:nvPr/>
        </p:nvSpPr>
        <p:spPr>
          <a:xfrm>
            <a:off x="4582244" y="887143"/>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7" name="Title 1">
            <a:extLst>
              <a:ext uri="{FF2B5EF4-FFF2-40B4-BE49-F238E27FC236}">
                <a16:creationId xmlns:a16="http://schemas.microsoft.com/office/drawing/2014/main" id="{B262F10A-F9B9-43CA-A0C9-8A4E0EE038AC}"/>
              </a:ext>
            </a:extLst>
          </p:cNvPr>
          <p:cNvSpPr txBox="1">
            <a:spLocks/>
          </p:cNvSpPr>
          <p:nvPr/>
        </p:nvSpPr>
        <p:spPr>
          <a:xfrm>
            <a:off x="2674032" y="188640"/>
            <a:ext cx="6840760"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Programmatically Created Components</a:t>
            </a:r>
          </a:p>
        </p:txBody>
      </p:sp>
      <p:pic>
        <p:nvPicPr>
          <p:cNvPr id="5" name="Screen Recording 4">
            <a:hlinkClick r:id="" action="ppaction://media"/>
            <a:extLst>
              <a:ext uri="{FF2B5EF4-FFF2-40B4-BE49-F238E27FC236}">
                <a16:creationId xmlns:a16="http://schemas.microsoft.com/office/drawing/2014/main" id="{B34EF312-E450-41EA-BECA-EF2F382C89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62164" y="1337129"/>
            <a:ext cx="4149730" cy="4659942"/>
          </a:xfrm>
          <a:prstGeom prst="rect">
            <a:avLst/>
          </a:prstGeom>
        </p:spPr>
      </p:pic>
    </p:spTree>
    <p:extLst>
      <p:ext uri="{BB962C8B-B14F-4D97-AF65-F5344CB8AC3E}">
        <p14:creationId xmlns:p14="http://schemas.microsoft.com/office/powerpoint/2010/main" val="24801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E3018B-892D-4041-9AC7-A6CC09392EFB}"/>
              </a:ext>
            </a:extLst>
          </p:cNvPr>
          <p:cNvPicPr>
            <a:picLocks noChangeAspect="1"/>
          </p:cNvPicPr>
          <p:nvPr/>
        </p:nvPicPr>
        <p:blipFill>
          <a:blip r:embed="rId2"/>
          <a:stretch>
            <a:fillRect/>
          </a:stretch>
        </p:blipFill>
        <p:spPr>
          <a:xfrm>
            <a:off x="540833" y="362926"/>
            <a:ext cx="5403690" cy="6048672"/>
          </a:xfrm>
          <a:prstGeom prst="rect">
            <a:avLst/>
          </a:prstGeom>
        </p:spPr>
      </p:pic>
      <p:sp>
        <p:nvSpPr>
          <p:cNvPr id="3" name="Title 1">
            <a:extLst>
              <a:ext uri="{FF2B5EF4-FFF2-40B4-BE49-F238E27FC236}">
                <a16:creationId xmlns:a16="http://schemas.microsoft.com/office/drawing/2014/main" id="{137DEFD0-700B-45CF-BC7C-5016F73D436C}"/>
              </a:ext>
            </a:extLst>
          </p:cNvPr>
          <p:cNvSpPr txBox="1">
            <a:spLocks/>
          </p:cNvSpPr>
          <p:nvPr/>
        </p:nvSpPr>
        <p:spPr>
          <a:xfrm>
            <a:off x="3790156" y="206735"/>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2: </a:t>
            </a:r>
            <a:r>
              <a:rPr lang="en-NZ" sz="2400" dirty="0"/>
              <a:t>Display the Pieces as distinct images</a:t>
            </a:r>
            <a:endParaRPr lang="en-NZ" sz="2400" b="1" dirty="0"/>
          </a:p>
        </p:txBody>
      </p:sp>
      <p:sp>
        <p:nvSpPr>
          <p:cNvPr id="11" name="TextBox 10">
            <a:extLst>
              <a:ext uri="{FF2B5EF4-FFF2-40B4-BE49-F238E27FC236}">
                <a16:creationId xmlns:a16="http://schemas.microsoft.com/office/drawing/2014/main" id="{ED1BDD88-0FEA-424D-AC9E-80F7B0F48771}"/>
              </a:ext>
            </a:extLst>
          </p:cNvPr>
          <p:cNvSpPr txBox="1"/>
          <p:nvPr/>
        </p:nvSpPr>
        <p:spPr>
          <a:xfrm>
            <a:off x="1917948" y="6122748"/>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68 - 108</a:t>
            </a:r>
          </a:p>
        </p:txBody>
      </p:sp>
    </p:spTree>
    <p:extLst>
      <p:ext uri="{BB962C8B-B14F-4D97-AF65-F5344CB8AC3E}">
        <p14:creationId xmlns:p14="http://schemas.microsoft.com/office/powerpoint/2010/main" val="47690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790156" y="859068"/>
            <a:ext cx="5104122" cy="369332"/>
          </a:xfrm>
          <a:prstGeom prst="rect">
            <a:avLst/>
          </a:prstGeom>
          <a:noFill/>
        </p:spPr>
        <p:txBody>
          <a:bodyPr wrap="square" rtlCol="0">
            <a:spAutoFit/>
          </a:bodyPr>
          <a:lstStyle/>
          <a:p>
            <a:r>
              <a:rPr lang="en-NZ" b="1" dirty="0"/>
              <a:t>Feature 3: </a:t>
            </a:r>
            <a:r>
              <a:rPr lang="en-NZ" dirty="0"/>
              <a:t>Display the move count</a:t>
            </a:r>
          </a:p>
        </p:txBody>
      </p:sp>
      <p:sp>
        <p:nvSpPr>
          <p:cNvPr id="4" name="TextBox 3">
            <a:extLst>
              <a:ext uri="{FF2B5EF4-FFF2-40B4-BE49-F238E27FC236}">
                <a16:creationId xmlns:a16="http://schemas.microsoft.com/office/drawing/2014/main" id="{4DF138BD-AF1C-47DB-9AAB-5A729C597DE4}"/>
              </a:ext>
            </a:extLst>
          </p:cNvPr>
          <p:cNvSpPr txBox="1"/>
          <p:nvPr/>
        </p:nvSpPr>
        <p:spPr>
          <a:xfrm>
            <a:off x="7390556" y="1161210"/>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2133972" y="2309702"/>
            <a:ext cx="2412268" cy="369332"/>
          </a:xfrm>
          <a:prstGeom prst="rect">
            <a:avLst/>
          </a:prstGeom>
          <a:noFill/>
        </p:spPr>
        <p:txBody>
          <a:bodyPr wrap="square" rtlCol="0">
            <a:spAutoFit/>
          </a:bodyPr>
          <a:lstStyle/>
          <a:p>
            <a:r>
              <a:rPr lang="en-NZ" dirty="0"/>
              <a:t>Code for this feature</a:t>
            </a:r>
          </a:p>
        </p:txBody>
      </p:sp>
      <p:sp>
        <p:nvSpPr>
          <p:cNvPr id="7" name="Title 1">
            <a:extLst>
              <a:ext uri="{FF2B5EF4-FFF2-40B4-BE49-F238E27FC236}">
                <a16:creationId xmlns:a16="http://schemas.microsoft.com/office/drawing/2014/main" id="{06D2C15B-7E8C-42D8-8A94-A168717CCDCF}"/>
              </a:ext>
            </a:extLst>
          </p:cNvPr>
          <p:cNvSpPr txBox="1">
            <a:spLocks/>
          </p:cNvSpPr>
          <p:nvPr/>
        </p:nvSpPr>
        <p:spPr>
          <a:xfrm>
            <a:off x="2674032" y="188640"/>
            <a:ext cx="6840760"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Programmatically Created Components</a:t>
            </a:r>
          </a:p>
        </p:txBody>
      </p:sp>
      <p:pic>
        <p:nvPicPr>
          <p:cNvPr id="5" name="Picture 4">
            <a:extLst>
              <a:ext uri="{FF2B5EF4-FFF2-40B4-BE49-F238E27FC236}">
                <a16:creationId xmlns:a16="http://schemas.microsoft.com/office/drawing/2014/main" id="{B80A9141-9F7B-41EF-A1E6-98BECD11DFDC}"/>
              </a:ext>
            </a:extLst>
          </p:cNvPr>
          <p:cNvPicPr>
            <a:picLocks noChangeAspect="1"/>
          </p:cNvPicPr>
          <p:nvPr/>
        </p:nvPicPr>
        <p:blipFill>
          <a:blip r:embed="rId4"/>
          <a:stretch>
            <a:fillRect/>
          </a:stretch>
        </p:blipFill>
        <p:spPr>
          <a:xfrm>
            <a:off x="1175543" y="3059610"/>
            <a:ext cx="5229225" cy="895350"/>
          </a:xfrm>
          <a:prstGeom prst="rect">
            <a:avLst/>
          </a:prstGeom>
        </p:spPr>
      </p:pic>
      <p:sp>
        <p:nvSpPr>
          <p:cNvPr id="9" name="TextBox 8">
            <a:extLst>
              <a:ext uri="{FF2B5EF4-FFF2-40B4-BE49-F238E27FC236}">
                <a16:creationId xmlns:a16="http://schemas.microsoft.com/office/drawing/2014/main" id="{457B960D-272E-4C93-8A23-7B873A8D5FF7}"/>
              </a:ext>
            </a:extLst>
          </p:cNvPr>
          <p:cNvSpPr txBox="1"/>
          <p:nvPr/>
        </p:nvSpPr>
        <p:spPr>
          <a:xfrm>
            <a:off x="382198" y="5978299"/>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141 - 144</a:t>
            </a:r>
          </a:p>
        </p:txBody>
      </p:sp>
      <p:pic>
        <p:nvPicPr>
          <p:cNvPr id="10" name="Screen Recording 9">
            <a:hlinkClick r:id="" action="ppaction://media"/>
            <a:extLst>
              <a:ext uri="{FF2B5EF4-FFF2-40B4-BE49-F238E27FC236}">
                <a16:creationId xmlns:a16="http://schemas.microsoft.com/office/drawing/2014/main" id="{51D133B5-73C7-41E1-B4E2-A6BE22BF2B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90556" y="1558377"/>
            <a:ext cx="3975128" cy="4463874"/>
          </a:xfrm>
          <a:prstGeom prst="rect">
            <a:avLst/>
          </a:prstGeom>
        </p:spPr>
      </p:pic>
    </p:spTree>
    <p:extLst>
      <p:ext uri="{BB962C8B-B14F-4D97-AF65-F5344CB8AC3E}">
        <p14:creationId xmlns:p14="http://schemas.microsoft.com/office/powerpoint/2010/main" val="178122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7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4006180" y="622250"/>
            <a:ext cx="5104122" cy="369332"/>
          </a:xfrm>
          <a:prstGeom prst="rect">
            <a:avLst/>
          </a:prstGeom>
          <a:noFill/>
        </p:spPr>
        <p:txBody>
          <a:bodyPr wrap="square" rtlCol="0">
            <a:spAutoFit/>
          </a:bodyPr>
          <a:lstStyle/>
          <a:p>
            <a:r>
              <a:rPr lang="en-NZ" b="1" dirty="0"/>
              <a:t>Feature 4: </a:t>
            </a:r>
            <a:r>
              <a:rPr lang="en-NZ" dirty="0"/>
              <a:t>Save and load ‘works’ </a:t>
            </a:r>
          </a:p>
        </p:txBody>
      </p:sp>
      <p:sp>
        <p:nvSpPr>
          <p:cNvPr id="4" name="TextBox 3">
            <a:extLst>
              <a:ext uri="{FF2B5EF4-FFF2-40B4-BE49-F238E27FC236}">
                <a16:creationId xmlns:a16="http://schemas.microsoft.com/office/drawing/2014/main" id="{4DF138BD-AF1C-47DB-9AAB-5A729C597DE4}"/>
              </a:ext>
            </a:extLst>
          </p:cNvPr>
          <p:cNvSpPr txBox="1"/>
          <p:nvPr/>
        </p:nvSpPr>
        <p:spPr>
          <a:xfrm>
            <a:off x="765820" y="2894228"/>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207313"/>
            <a:ext cx="5256584" cy="369332"/>
          </a:xfrm>
          <a:prstGeom prst="rect">
            <a:avLst/>
          </a:prstGeom>
          <a:noFill/>
        </p:spPr>
        <p:txBody>
          <a:bodyPr wrap="square" rtlCol="0">
            <a:spAutoFit/>
          </a:bodyPr>
          <a:lstStyle/>
          <a:p>
            <a:r>
              <a:rPr lang="en-NZ" dirty="0"/>
              <a:t>Code for this feature in provided in the next slide…</a:t>
            </a:r>
          </a:p>
        </p:txBody>
      </p:sp>
      <p:sp>
        <p:nvSpPr>
          <p:cNvPr id="7" name="Title 1">
            <a:extLst>
              <a:ext uri="{FF2B5EF4-FFF2-40B4-BE49-F238E27FC236}">
                <a16:creationId xmlns:a16="http://schemas.microsoft.com/office/drawing/2014/main" id="{BE506426-880F-4B3D-801C-DD4D38CE72AB}"/>
              </a:ext>
            </a:extLst>
          </p:cNvPr>
          <p:cNvSpPr txBox="1">
            <a:spLocks/>
          </p:cNvSpPr>
          <p:nvPr/>
        </p:nvSpPr>
        <p:spPr>
          <a:xfrm>
            <a:off x="2674032" y="188640"/>
            <a:ext cx="6840760"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Programmatically Created Components</a:t>
            </a:r>
          </a:p>
        </p:txBody>
      </p:sp>
      <p:pic>
        <p:nvPicPr>
          <p:cNvPr id="8" name="Screen Recording 7">
            <a:hlinkClick r:id="" action="ppaction://media"/>
            <a:extLst>
              <a:ext uri="{FF2B5EF4-FFF2-40B4-BE49-F238E27FC236}">
                <a16:creationId xmlns:a16="http://schemas.microsoft.com/office/drawing/2014/main" id="{054D69BC-9BBD-4038-B3E6-857F4A367B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4504" y="973005"/>
            <a:ext cx="4648200" cy="5219700"/>
          </a:xfrm>
          <a:prstGeom prst="rect">
            <a:avLst/>
          </a:prstGeom>
        </p:spPr>
      </p:pic>
    </p:spTree>
    <p:extLst>
      <p:ext uri="{BB962C8B-B14F-4D97-AF65-F5344CB8AC3E}">
        <p14:creationId xmlns:p14="http://schemas.microsoft.com/office/powerpoint/2010/main" val="181147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4: </a:t>
            </a:r>
            <a:r>
              <a:rPr lang="en-NZ" sz="2400" dirty="0"/>
              <a:t>Save ‘works’ </a:t>
            </a:r>
          </a:p>
        </p:txBody>
      </p:sp>
      <p:pic>
        <p:nvPicPr>
          <p:cNvPr id="6" name="Picture 5">
            <a:extLst>
              <a:ext uri="{FF2B5EF4-FFF2-40B4-BE49-F238E27FC236}">
                <a16:creationId xmlns:a16="http://schemas.microsoft.com/office/drawing/2014/main" id="{06AEDA0C-002B-4542-9296-2B4C9C5D41B0}"/>
              </a:ext>
            </a:extLst>
          </p:cNvPr>
          <p:cNvPicPr>
            <a:picLocks noChangeAspect="1"/>
          </p:cNvPicPr>
          <p:nvPr/>
        </p:nvPicPr>
        <p:blipFill>
          <a:blip r:embed="rId2"/>
          <a:stretch>
            <a:fillRect/>
          </a:stretch>
        </p:blipFill>
        <p:spPr>
          <a:xfrm>
            <a:off x="2349996" y="908720"/>
            <a:ext cx="7248525" cy="781050"/>
          </a:xfrm>
          <a:prstGeom prst="rect">
            <a:avLst/>
          </a:prstGeom>
        </p:spPr>
      </p:pic>
      <p:pic>
        <p:nvPicPr>
          <p:cNvPr id="7" name="Picture 6">
            <a:extLst>
              <a:ext uri="{FF2B5EF4-FFF2-40B4-BE49-F238E27FC236}">
                <a16:creationId xmlns:a16="http://schemas.microsoft.com/office/drawing/2014/main" id="{21BBF3CC-86CC-4014-B236-19BDB452EB24}"/>
              </a:ext>
            </a:extLst>
          </p:cNvPr>
          <p:cNvPicPr>
            <a:picLocks noChangeAspect="1"/>
          </p:cNvPicPr>
          <p:nvPr/>
        </p:nvPicPr>
        <p:blipFill>
          <a:blip r:embed="rId3"/>
          <a:stretch>
            <a:fillRect/>
          </a:stretch>
        </p:blipFill>
        <p:spPr>
          <a:xfrm>
            <a:off x="4006180" y="2228356"/>
            <a:ext cx="3686175" cy="857250"/>
          </a:xfrm>
          <a:prstGeom prst="rect">
            <a:avLst/>
          </a:prstGeom>
        </p:spPr>
      </p:pic>
      <p:pic>
        <p:nvPicPr>
          <p:cNvPr id="9" name="Picture 8">
            <a:extLst>
              <a:ext uri="{FF2B5EF4-FFF2-40B4-BE49-F238E27FC236}">
                <a16:creationId xmlns:a16="http://schemas.microsoft.com/office/drawing/2014/main" id="{ADAAC045-501A-4FFE-BAF3-FBBA24051FEB}"/>
              </a:ext>
            </a:extLst>
          </p:cNvPr>
          <p:cNvPicPr>
            <a:picLocks noChangeAspect="1"/>
          </p:cNvPicPr>
          <p:nvPr/>
        </p:nvPicPr>
        <p:blipFill>
          <a:blip r:embed="rId4"/>
          <a:stretch>
            <a:fillRect/>
          </a:stretch>
        </p:blipFill>
        <p:spPr>
          <a:xfrm>
            <a:off x="2566020" y="3431621"/>
            <a:ext cx="6192688" cy="2619382"/>
          </a:xfrm>
          <a:prstGeom prst="rect">
            <a:avLst/>
          </a:prstGeom>
        </p:spPr>
      </p:pic>
      <p:sp>
        <p:nvSpPr>
          <p:cNvPr id="10" name="TextBox 9">
            <a:extLst>
              <a:ext uri="{FF2B5EF4-FFF2-40B4-BE49-F238E27FC236}">
                <a16:creationId xmlns:a16="http://schemas.microsoft.com/office/drawing/2014/main" id="{2A4BD3D6-52BC-443C-A9EF-EDADA189780D}"/>
              </a:ext>
            </a:extLst>
          </p:cNvPr>
          <p:cNvSpPr txBox="1"/>
          <p:nvPr/>
        </p:nvSpPr>
        <p:spPr>
          <a:xfrm>
            <a:off x="1773932" y="5994223"/>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Filehandler.cs</a:t>
            </a:r>
            <a:r>
              <a:rPr lang="en-NZ" sz="1400" dirty="0"/>
              <a:t> Lines 11 - 26</a:t>
            </a:r>
          </a:p>
        </p:txBody>
      </p:sp>
      <p:sp>
        <p:nvSpPr>
          <p:cNvPr id="11" name="TextBox 10">
            <a:extLst>
              <a:ext uri="{FF2B5EF4-FFF2-40B4-BE49-F238E27FC236}">
                <a16:creationId xmlns:a16="http://schemas.microsoft.com/office/drawing/2014/main" id="{DEBDA5CC-9035-49CD-A7B0-114E5955163A}"/>
              </a:ext>
            </a:extLst>
          </p:cNvPr>
          <p:cNvSpPr txBox="1"/>
          <p:nvPr/>
        </p:nvSpPr>
        <p:spPr>
          <a:xfrm>
            <a:off x="1567328" y="1676906"/>
            <a:ext cx="9054167"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View.cs</a:t>
            </a:r>
            <a:r>
              <a:rPr lang="en-NZ" sz="1400" dirty="0"/>
              <a:t> Lines 156 - 159</a:t>
            </a:r>
          </a:p>
        </p:txBody>
      </p:sp>
      <p:sp>
        <p:nvSpPr>
          <p:cNvPr id="12" name="TextBox 11">
            <a:extLst>
              <a:ext uri="{FF2B5EF4-FFF2-40B4-BE49-F238E27FC236}">
                <a16:creationId xmlns:a16="http://schemas.microsoft.com/office/drawing/2014/main" id="{03F64C1A-1A12-4D9B-8052-B9BBC840102D}"/>
              </a:ext>
            </a:extLst>
          </p:cNvPr>
          <p:cNvSpPr txBox="1"/>
          <p:nvPr/>
        </p:nvSpPr>
        <p:spPr>
          <a:xfrm>
            <a:off x="1701924" y="2970847"/>
            <a:ext cx="936104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GameController.cs</a:t>
            </a:r>
            <a:r>
              <a:rPr lang="en-NZ" sz="1400" dirty="0"/>
              <a:t> Lines 72 - 75</a:t>
            </a:r>
          </a:p>
        </p:txBody>
      </p:sp>
    </p:spTree>
    <p:extLst>
      <p:ext uri="{BB962C8B-B14F-4D97-AF65-F5344CB8AC3E}">
        <p14:creationId xmlns:p14="http://schemas.microsoft.com/office/powerpoint/2010/main" val="339877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F2D2D0-2FA1-42E8-965F-56E19CD80F5A}"/>
              </a:ext>
            </a:extLst>
          </p:cNvPr>
          <p:cNvSpPr txBox="1"/>
          <p:nvPr/>
        </p:nvSpPr>
        <p:spPr>
          <a:xfrm>
            <a:off x="1917948" y="1613477"/>
            <a:ext cx="8964100"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 </a:t>
            </a:r>
            <a:r>
              <a:rPr lang="en-NZ" sz="1400" dirty="0" err="1"/>
              <a:t>ModelTwo</a:t>
            </a:r>
            <a:r>
              <a:rPr lang="en-NZ" sz="1400" dirty="0"/>
              <a:t>-</a:t>
            </a:r>
            <a:r>
              <a:rPr lang="en-NZ" sz="1400" dirty="0" err="1"/>
              <a:t>WinFrom</a:t>
            </a:r>
            <a:r>
              <a:rPr lang="en-NZ" sz="1400" dirty="0"/>
              <a:t>-Programmatically \</a:t>
            </a:r>
            <a:r>
              <a:rPr lang="en-NZ" sz="1400" dirty="0" err="1"/>
              <a:t>View.cs</a:t>
            </a:r>
            <a:r>
              <a:rPr lang="en-NZ" sz="1400" dirty="0"/>
              <a:t> Lines 161 - 164</a:t>
            </a:r>
          </a:p>
        </p:txBody>
      </p:sp>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4: l</a:t>
            </a:r>
            <a:r>
              <a:rPr lang="en-NZ" sz="2400" dirty="0"/>
              <a:t>oad ‘works’ </a:t>
            </a:r>
          </a:p>
        </p:txBody>
      </p:sp>
      <p:sp>
        <p:nvSpPr>
          <p:cNvPr id="5" name="TextBox 4">
            <a:extLst>
              <a:ext uri="{FF2B5EF4-FFF2-40B4-BE49-F238E27FC236}">
                <a16:creationId xmlns:a16="http://schemas.microsoft.com/office/drawing/2014/main" id="{FAE3C74C-71E8-4222-8B87-799372B144A4}"/>
              </a:ext>
            </a:extLst>
          </p:cNvPr>
          <p:cNvSpPr txBox="1"/>
          <p:nvPr/>
        </p:nvSpPr>
        <p:spPr>
          <a:xfrm>
            <a:off x="2061964" y="6193076"/>
            <a:ext cx="9289032"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 </a:t>
            </a:r>
            <a:r>
              <a:rPr lang="en-NZ" sz="1400" dirty="0" err="1"/>
              <a:t>ModelTwo</a:t>
            </a:r>
            <a:r>
              <a:rPr lang="en-NZ" sz="1400" dirty="0"/>
              <a:t>-</a:t>
            </a:r>
            <a:r>
              <a:rPr lang="en-NZ" sz="1400" dirty="0" err="1"/>
              <a:t>WinFrom</a:t>
            </a:r>
            <a:r>
              <a:rPr lang="en-NZ" sz="1400" dirty="0"/>
              <a:t>-Programmatically \</a:t>
            </a:r>
            <a:r>
              <a:rPr lang="en-NZ" sz="1400" dirty="0" err="1"/>
              <a:t>Filehandler.cs</a:t>
            </a:r>
            <a:r>
              <a:rPr lang="en-NZ" sz="1400" dirty="0"/>
              <a:t>  Lines 28 - 46</a:t>
            </a:r>
          </a:p>
        </p:txBody>
      </p:sp>
      <p:sp>
        <p:nvSpPr>
          <p:cNvPr id="8" name="TextBox 7">
            <a:extLst>
              <a:ext uri="{FF2B5EF4-FFF2-40B4-BE49-F238E27FC236}">
                <a16:creationId xmlns:a16="http://schemas.microsoft.com/office/drawing/2014/main" id="{DE01BC4D-F2F3-4F1E-AE5E-2BC2F52195FD}"/>
              </a:ext>
            </a:extLst>
          </p:cNvPr>
          <p:cNvSpPr txBox="1"/>
          <p:nvPr/>
        </p:nvSpPr>
        <p:spPr>
          <a:xfrm>
            <a:off x="1701924" y="3038826"/>
            <a:ext cx="10729192"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 </a:t>
            </a:r>
            <a:r>
              <a:rPr lang="en-NZ" sz="1400" dirty="0" err="1"/>
              <a:t>ModelTwo</a:t>
            </a:r>
            <a:r>
              <a:rPr lang="en-NZ" sz="1400" dirty="0"/>
              <a:t>-</a:t>
            </a:r>
            <a:r>
              <a:rPr lang="en-NZ" sz="1400" dirty="0" err="1"/>
              <a:t>WinFrom</a:t>
            </a:r>
            <a:r>
              <a:rPr lang="en-NZ" sz="1400" dirty="0"/>
              <a:t>-Programmatically \</a:t>
            </a:r>
            <a:r>
              <a:rPr lang="en-NZ" sz="1400" dirty="0" err="1"/>
              <a:t>GameCnotroller</a:t>
            </a:r>
            <a:r>
              <a:rPr lang="en-NZ" sz="1400" dirty="0"/>
              <a:t> Lines 77 - 82</a:t>
            </a:r>
          </a:p>
        </p:txBody>
      </p:sp>
      <p:pic>
        <p:nvPicPr>
          <p:cNvPr id="4" name="Picture 3">
            <a:extLst>
              <a:ext uri="{FF2B5EF4-FFF2-40B4-BE49-F238E27FC236}">
                <a16:creationId xmlns:a16="http://schemas.microsoft.com/office/drawing/2014/main" id="{C68814F1-B386-4418-BDC2-2318FF715EA9}"/>
              </a:ext>
            </a:extLst>
          </p:cNvPr>
          <p:cNvPicPr>
            <a:picLocks noChangeAspect="1"/>
          </p:cNvPicPr>
          <p:nvPr/>
        </p:nvPicPr>
        <p:blipFill>
          <a:blip r:embed="rId2"/>
          <a:stretch>
            <a:fillRect/>
          </a:stretch>
        </p:blipFill>
        <p:spPr>
          <a:xfrm>
            <a:off x="2566020" y="3408158"/>
            <a:ext cx="6336704" cy="2808312"/>
          </a:xfrm>
          <a:prstGeom prst="rect">
            <a:avLst/>
          </a:prstGeom>
        </p:spPr>
      </p:pic>
      <p:pic>
        <p:nvPicPr>
          <p:cNvPr id="10" name="Picture 9">
            <a:extLst>
              <a:ext uri="{FF2B5EF4-FFF2-40B4-BE49-F238E27FC236}">
                <a16:creationId xmlns:a16="http://schemas.microsoft.com/office/drawing/2014/main" id="{F353E913-5014-4A92-A3EF-92086CCFC4E4}"/>
              </a:ext>
            </a:extLst>
          </p:cNvPr>
          <p:cNvPicPr>
            <a:picLocks noChangeAspect="1"/>
          </p:cNvPicPr>
          <p:nvPr/>
        </p:nvPicPr>
        <p:blipFill>
          <a:blip r:embed="rId3"/>
          <a:stretch>
            <a:fillRect/>
          </a:stretch>
        </p:blipFill>
        <p:spPr>
          <a:xfrm>
            <a:off x="3502124" y="2052213"/>
            <a:ext cx="4464496" cy="1089758"/>
          </a:xfrm>
          <a:prstGeom prst="rect">
            <a:avLst/>
          </a:prstGeom>
        </p:spPr>
      </p:pic>
      <p:pic>
        <p:nvPicPr>
          <p:cNvPr id="13" name="Picture 12">
            <a:extLst>
              <a:ext uri="{FF2B5EF4-FFF2-40B4-BE49-F238E27FC236}">
                <a16:creationId xmlns:a16="http://schemas.microsoft.com/office/drawing/2014/main" id="{88F37048-6BC3-4DCC-AAFF-768D185DF61F}"/>
              </a:ext>
            </a:extLst>
          </p:cNvPr>
          <p:cNvPicPr>
            <a:picLocks noChangeAspect="1"/>
          </p:cNvPicPr>
          <p:nvPr/>
        </p:nvPicPr>
        <p:blipFill>
          <a:blip r:embed="rId4"/>
          <a:stretch>
            <a:fillRect/>
          </a:stretch>
        </p:blipFill>
        <p:spPr>
          <a:xfrm>
            <a:off x="2375479" y="844124"/>
            <a:ext cx="7210425" cy="781050"/>
          </a:xfrm>
          <a:prstGeom prst="rect">
            <a:avLst/>
          </a:prstGeom>
        </p:spPr>
      </p:pic>
    </p:spTree>
    <p:extLst>
      <p:ext uri="{BB962C8B-B14F-4D97-AF65-F5344CB8AC3E}">
        <p14:creationId xmlns:p14="http://schemas.microsoft.com/office/powerpoint/2010/main" val="300086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7B54B1-A03E-4542-8EB6-8A6424E87ED3}"/>
              </a:ext>
            </a:extLst>
          </p:cNvPr>
          <p:cNvSpPr txBox="1"/>
          <p:nvPr/>
        </p:nvSpPr>
        <p:spPr>
          <a:xfrm>
            <a:off x="3790156" y="597938"/>
            <a:ext cx="5104122" cy="369332"/>
          </a:xfrm>
          <a:prstGeom prst="rect">
            <a:avLst/>
          </a:prstGeom>
          <a:noFill/>
        </p:spPr>
        <p:txBody>
          <a:bodyPr wrap="square" rtlCol="0">
            <a:spAutoFit/>
          </a:bodyPr>
          <a:lstStyle/>
          <a:p>
            <a:r>
              <a:rPr lang="en-NZ" b="1" dirty="0"/>
              <a:t>Feature 5: </a:t>
            </a:r>
            <a:r>
              <a:rPr lang="en-NZ" dirty="0"/>
              <a:t>Actually works – is playable - updates!</a:t>
            </a:r>
          </a:p>
        </p:txBody>
      </p:sp>
      <p:sp>
        <p:nvSpPr>
          <p:cNvPr id="4" name="TextBox 3">
            <a:extLst>
              <a:ext uri="{FF2B5EF4-FFF2-40B4-BE49-F238E27FC236}">
                <a16:creationId xmlns:a16="http://schemas.microsoft.com/office/drawing/2014/main" id="{4DF138BD-AF1C-47DB-9AAB-5A729C597DE4}"/>
              </a:ext>
            </a:extLst>
          </p:cNvPr>
          <p:cNvSpPr txBox="1"/>
          <p:nvPr/>
        </p:nvSpPr>
        <p:spPr>
          <a:xfrm>
            <a:off x="560330" y="2813372"/>
            <a:ext cx="3240360" cy="369332"/>
          </a:xfrm>
          <a:prstGeom prst="rect">
            <a:avLst/>
          </a:prstGeom>
          <a:noFill/>
        </p:spPr>
        <p:txBody>
          <a:bodyPr wrap="square" rtlCol="0">
            <a:spAutoFit/>
          </a:bodyPr>
          <a:lstStyle/>
          <a:p>
            <a:r>
              <a:rPr lang="en-NZ" dirty="0"/>
              <a:t>Play the  video to see the demo</a:t>
            </a:r>
          </a:p>
        </p:txBody>
      </p:sp>
      <p:sp>
        <p:nvSpPr>
          <p:cNvPr id="6" name="TextBox 5">
            <a:extLst>
              <a:ext uri="{FF2B5EF4-FFF2-40B4-BE49-F238E27FC236}">
                <a16:creationId xmlns:a16="http://schemas.microsoft.com/office/drawing/2014/main" id="{117C04F3-52F7-4FAD-B75E-685DFC7AD542}"/>
              </a:ext>
            </a:extLst>
          </p:cNvPr>
          <p:cNvSpPr txBox="1"/>
          <p:nvPr/>
        </p:nvSpPr>
        <p:spPr>
          <a:xfrm>
            <a:off x="3466120" y="6021288"/>
            <a:ext cx="5256584" cy="369332"/>
          </a:xfrm>
          <a:prstGeom prst="rect">
            <a:avLst/>
          </a:prstGeom>
          <a:noFill/>
        </p:spPr>
        <p:txBody>
          <a:bodyPr wrap="square" rtlCol="0">
            <a:spAutoFit/>
          </a:bodyPr>
          <a:lstStyle/>
          <a:p>
            <a:r>
              <a:rPr lang="en-NZ" dirty="0"/>
              <a:t>Code for this feature in provided in the next slide…</a:t>
            </a:r>
          </a:p>
        </p:txBody>
      </p:sp>
      <p:sp>
        <p:nvSpPr>
          <p:cNvPr id="7" name="Title 1">
            <a:extLst>
              <a:ext uri="{FF2B5EF4-FFF2-40B4-BE49-F238E27FC236}">
                <a16:creationId xmlns:a16="http://schemas.microsoft.com/office/drawing/2014/main" id="{271ADA03-525F-4665-B701-7A7998C992BA}"/>
              </a:ext>
            </a:extLst>
          </p:cNvPr>
          <p:cNvSpPr txBox="1">
            <a:spLocks/>
          </p:cNvSpPr>
          <p:nvPr/>
        </p:nvSpPr>
        <p:spPr>
          <a:xfrm>
            <a:off x="2674032" y="188640"/>
            <a:ext cx="6840760" cy="467055"/>
          </a:xfrm>
          <a:prstGeom prst="rect">
            <a:avLst/>
          </a:prstGeom>
        </p:spPr>
        <p:txBody>
          <a:bodyPr vert="horz" lIns="91440" tIns="45720" rIns="91440" bIns="45720" rtlCol="0" anchor="b">
            <a:normAutofit fontScale="82500" lnSpcReduction="1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2400" b="1" dirty="0"/>
              <a:t>Model Two – </a:t>
            </a:r>
            <a:r>
              <a:rPr lang="en-NZ" sz="2400" b="1" dirty="0"/>
              <a:t>Programmatically Created Components</a:t>
            </a:r>
          </a:p>
        </p:txBody>
      </p:sp>
      <p:pic>
        <p:nvPicPr>
          <p:cNvPr id="8" name="Screen Recording 7">
            <a:hlinkClick r:id="" action="ppaction://media"/>
            <a:extLst>
              <a:ext uri="{FF2B5EF4-FFF2-40B4-BE49-F238E27FC236}">
                <a16:creationId xmlns:a16="http://schemas.microsoft.com/office/drawing/2014/main" id="{9668D821-49FE-4ABB-AB7B-5E46EC8AFB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03680" y="1100004"/>
            <a:ext cx="4371000" cy="4908418"/>
          </a:xfrm>
          <a:prstGeom prst="rect">
            <a:avLst/>
          </a:prstGeom>
        </p:spPr>
      </p:pic>
    </p:spTree>
    <p:extLst>
      <p:ext uri="{BB962C8B-B14F-4D97-AF65-F5344CB8AC3E}">
        <p14:creationId xmlns:p14="http://schemas.microsoft.com/office/powerpoint/2010/main" val="152413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2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7DEFD0-700B-45CF-BC7C-5016F73D436C}"/>
              </a:ext>
            </a:extLst>
          </p:cNvPr>
          <p:cNvSpPr txBox="1">
            <a:spLocks/>
          </p:cNvSpPr>
          <p:nvPr/>
        </p:nvSpPr>
        <p:spPr>
          <a:xfrm>
            <a:off x="2998068" y="231768"/>
            <a:ext cx="6192688" cy="467055"/>
          </a:xfrm>
          <a:prstGeom prst="rect">
            <a:avLst/>
          </a:prstGeom>
        </p:spPr>
        <p:txBody>
          <a:bodyPr vert="horz" lIns="91440" tIns="45720" rIns="91440" bIns="45720" rtlCol="0" anchor="b">
            <a:normAutofit fontScale="75000" lnSpcReduction="20000"/>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NZ" sz="2400" b="1" dirty="0"/>
              <a:t>Code for Feature 5: </a:t>
            </a:r>
            <a:r>
              <a:rPr lang="en-NZ" sz="2400" dirty="0"/>
              <a:t>Actually works – is playable - updates!</a:t>
            </a:r>
          </a:p>
        </p:txBody>
      </p:sp>
      <p:pic>
        <p:nvPicPr>
          <p:cNvPr id="5" name="Picture 4">
            <a:extLst>
              <a:ext uri="{FF2B5EF4-FFF2-40B4-BE49-F238E27FC236}">
                <a16:creationId xmlns:a16="http://schemas.microsoft.com/office/drawing/2014/main" id="{035F5DDF-C493-4776-BCFA-28B1AD831F46}"/>
              </a:ext>
            </a:extLst>
          </p:cNvPr>
          <p:cNvPicPr>
            <a:picLocks noChangeAspect="1"/>
          </p:cNvPicPr>
          <p:nvPr/>
        </p:nvPicPr>
        <p:blipFill>
          <a:blip r:embed="rId2"/>
          <a:stretch>
            <a:fillRect/>
          </a:stretch>
        </p:blipFill>
        <p:spPr>
          <a:xfrm>
            <a:off x="3934171" y="1196752"/>
            <a:ext cx="4320482" cy="3593272"/>
          </a:xfrm>
          <a:prstGeom prst="rect">
            <a:avLst/>
          </a:prstGeom>
        </p:spPr>
      </p:pic>
      <p:sp>
        <p:nvSpPr>
          <p:cNvPr id="6" name="TextBox 5">
            <a:extLst>
              <a:ext uri="{FF2B5EF4-FFF2-40B4-BE49-F238E27FC236}">
                <a16:creationId xmlns:a16="http://schemas.microsoft.com/office/drawing/2014/main" id="{0871BCBF-E96E-47AD-8B72-CFC8943ECBE5}"/>
              </a:ext>
            </a:extLst>
          </p:cNvPr>
          <p:cNvSpPr txBox="1"/>
          <p:nvPr/>
        </p:nvSpPr>
        <p:spPr>
          <a:xfrm>
            <a:off x="8758708" y="5877272"/>
            <a:ext cx="3195360" cy="369332"/>
          </a:xfrm>
          <a:prstGeom prst="rect">
            <a:avLst/>
          </a:prstGeom>
          <a:noFill/>
        </p:spPr>
        <p:txBody>
          <a:bodyPr wrap="square" rtlCol="0">
            <a:spAutoFit/>
          </a:bodyPr>
          <a:lstStyle/>
          <a:p>
            <a:r>
              <a:rPr lang="en-NZ" dirty="0"/>
              <a:t>More code in next slide …</a:t>
            </a:r>
            <a:endParaRPr lang="en-NZ" sz="1400" dirty="0"/>
          </a:p>
        </p:txBody>
      </p:sp>
      <p:sp>
        <p:nvSpPr>
          <p:cNvPr id="7" name="TextBox 6">
            <a:extLst>
              <a:ext uri="{FF2B5EF4-FFF2-40B4-BE49-F238E27FC236}">
                <a16:creationId xmlns:a16="http://schemas.microsoft.com/office/drawing/2014/main" id="{90B7AA0A-2F8B-48CB-997C-66AD8E3034F2}"/>
              </a:ext>
            </a:extLst>
          </p:cNvPr>
          <p:cNvSpPr txBox="1"/>
          <p:nvPr/>
        </p:nvSpPr>
        <p:spPr>
          <a:xfrm>
            <a:off x="1773932" y="5229200"/>
            <a:ext cx="9433048" cy="369332"/>
          </a:xfrm>
          <a:prstGeom prst="rect">
            <a:avLst/>
          </a:prstGeom>
          <a:noFill/>
        </p:spPr>
        <p:txBody>
          <a:bodyPr wrap="square" rtlCol="0">
            <a:spAutoFit/>
          </a:bodyPr>
          <a:lstStyle/>
          <a:p>
            <a:r>
              <a:rPr lang="en-NZ" b="1" dirty="0"/>
              <a:t>Reference:</a:t>
            </a:r>
            <a:r>
              <a:rPr lang="en-NZ" dirty="0">
                <a:solidFill>
                  <a:schemeClr val="tx2">
                    <a:lumMod val="90000"/>
                  </a:schemeClr>
                </a:solidFill>
              </a:rPr>
              <a:t> </a:t>
            </a:r>
            <a:r>
              <a:rPr lang="en-NZ" sz="1400" dirty="0" err="1"/>
              <a:t>ModelTwo</a:t>
            </a:r>
            <a:r>
              <a:rPr lang="en-NZ" sz="1400" dirty="0"/>
              <a:t>-</a:t>
            </a:r>
            <a:r>
              <a:rPr lang="en-NZ" sz="1400" dirty="0" err="1"/>
              <a:t>WinForm</a:t>
            </a:r>
            <a:r>
              <a:rPr lang="en-NZ" sz="1400" dirty="0"/>
              <a:t>-Drawing\</a:t>
            </a:r>
            <a:r>
              <a:rPr lang="en-NZ" sz="1400" dirty="0" err="1"/>
              <a:t>ModelTwo</a:t>
            </a:r>
            <a:r>
              <a:rPr lang="en-NZ" sz="1400" dirty="0"/>
              <a:t>-</a:t>
            </a:r>
            <a:r>
              <a:rPr lang="en-NZ" sz="1400" dirty="0" err="1"/>
              <a:t>WinFrom</a:t>
            </a:r>
            <a:r>
              <a:rPr lang="en-NZ" sz="1400" dirty="0"/>
              <a:t>-Programmatically\</a:t>
            </a:r>
            <a:r>
              <a:rPr lang="en-NZ" sz="1400" dirty="0" err="1"/>
              <a:t>GameController.cs</a:t>
            </a:r>
            <a:r>
              <a:rPr lang="en-NZ" sz="1400" dirty="0"/>
              <a:t> Lines 31 - 50</a:t>
            </a:r>
          </a:p>
        </p:txBody>
      </p:sp>
    </p:spTree>
    <p:extLst>
      <p:ext uri="{BB962C8B-B14F-4D97-AF65-F5344CB8AC3E}">
        <p14:creationId xmlns:p14="http://schemas.microsoft.com/office/powerpoint/2010/main" val="224243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D80E12-3BE9-4746-820E-FFB249F467F2}">
  <ds:schemaRef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4873beb7-5857-4685-be1f-d57550cc96cc"/>
    <ds:schemaRef ds:uri="http://www.w3.org/XML/1998/namespace"/>
    <ds:schemaRef ds:uri="http://purl.org/dc/terms/"/>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3228</TotalTime>
  <Words>8838</Words>
  <Application>Microsoft Office PowerPoint</Application>
  <PresentationFormat>Custom</PresentationFormat>
  <Paragraphs>911</Paragraphs>
  <Slides>152</Slides>
  <Notes>0</Notes>
  <HiddenSlides>0</HiddenSlides>
  <MMClips>33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152</vt:i4>
      </vt:variant>
    </vt:vector>
  </HeadingPairs>
  <TitlesOfParts>
    <vt:vector size="161" baseType="lpstr">
      <vt:lpstr>Adobe Fan Heiti Std B</vt:lpstr>
      <vt:lpstr>Arial</vt:lpstr>
      <vt:lpstr>Calibri</vt:lpstr>
      <vt:lpstr>Calibri Light</vt:lpstr>
      <vt:lpstr>Calisto MT</vt:lpstr>
      <vt:lpstr>Constantia</vt:lpstr>
      <vt:lpstr>Courier New</vt:lpstr>
      <vt:lpstr>Wingdings 2</vt:lpstr>
      <vt:lpstr>Books Classic 16x9</vt:lpstr>
      <vt:lpstr>BCPR283 Best Programming Practice (C#.NET) </vt:lpstr>
      <vt:lpstr>Section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Sokoban Game Player – Must Features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Q1.Describe and use common Design Patterns, Algorithms and programming language Idioms. </vt:lpstr>
      <vt:lpstr>Knowledge Point 1 Model–View–Viewmodel</vt:lpstr>
      <vt:lpstr>PowerPoint Presentation</vt:lpstr>
      <vt:lpstr>PowerPoint Presentation</vt:lpstr>
      <vt:lpstr>PowerPoint Presentation</vt:lpstr>
      <vt:lpstr>PowerPoint Presentation</vt:lpstr>
      <vt:lpstr>PowerPoint Presentation</vt:lpstr>
      <vt:lpstr>PowerPoint Presentation</vt:lpstr>
      <vt:lpstr>Knowledge Point 2 C# Type Declaration </vt:lpstr>
      <vt:lpstr>PowerPoint Presentation</vt:lpstr>
      <vt:lpstr>PowerPoint Presentation</vt:lpstr>
      <vt:lpstr>PowerPoint Presentation</vt:lpstr>
      <vt:lpstr>PowerPoint Presentation</vt:lpstr>
      <vt:lpstr>PowerPoint Presentation</vt:lpstr>
      <vt:lpstr>PowerPoint Presentation</vt:lpstr>
      <vt:lpstr>Knowledge Point 3 C# Access Modifiers</vt:lpstr>
      <vt:lpstr>PowerPoint Presentation</vt:lpstr>
      <vt:lpstr>PowerPoint Presentation</vt:lpstr>
      <vt:lpstr>PowerPoint Presentation</vt:lpstr>
      <vt:lpstr>PowerPoint Presentation</vt:lpstr>
      <vt:lpstr>PowerPoint Presentation</vt:lpstr>
      <vt:lpstr>PowerPoint Presentation</vt:lpstr>
      <vt:lpstr>Q3. Design programs. </vt:lpstr>
      <vt:lpstr>Knowledge Point 1 Design Level Class Diagram</vt:lpstr>
      <vt:lpstr>PowerPoint Presentation</vt:lpstr>
      <vt:lpstr>PowerPoint Presentation</vt:lpstr>
      <vt:lpstr>PowerPoint Presentation</vt:lpstr>
      <vt:lpstr>PowerPoint Presentation</vt:lpstr>
      <vt:lpstr>PowerPoint Presentation</vt:lpstr>
      <vt:lpstr>PowerPoint Presentation</vt:lpstr>
      <vt:lpstr>Knowledge Point 2 Sequence Diagram</vt:lpstr>
      <vt:lpstr>PowerPoint Presentation</vt:lpstr>
      <vt:lpstr>PowerPoint Presentation</vt:lpstr>
      <vt:lpstr>PowerPoint Presentation</vt:lpstr>
      <vt:lpstr>PowerPoint Presentation</vt:lpstr>
      <vt:lpstr>PowerPoint Presentation</vt:lpstr>
      <vt:lpstr>Knowledge Point 3 State Transition Diagram</vt:lpstr>
      <vt:lpstr>PowerPoint Presentation</vt:lpstr>
      <vt:lpstr>PowerPoint Presentation</vt:lpstr>
      <vt:lpstr>PowerPoint Presentation</vt:lpstr>
      <vt:lpstr>PowerPoint Presentation</vt:lpstr>
      <vt:lpstr>PowerPoint Presentation</vt:lpstr>
      <vt:lpstr>PowerPoint Presentation</vt:lpstr>
      <vt:lpstr>END</vt:lpstr>
    </vt:vector>
  </TitlesOfParts>
  <Company>ARA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2</dc:title>
  <dc:creator>Bikrant Kataria</dc:creator>
  <cp:lastModifiedBy>Bikrant Kataria [bik0052]</cp:lastModifiedBy>
  <cp:revision>505</cp:revision>
  <dcterms:created xsi:type="dcterms:W3CDTF">2017-11-08T01:15:18Z</dcterms:created>
  <dcterms:modified xsi:type="dcterms:W3CDTF">2019-09-26T08:27:24Z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